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73"/>
  </p:notesMasterIdLst>
  <p:sldIdLst>
    <p:sldId id="256" r:id="rId2"/>
    <p:sldId id="259" r:id="rId3"/>
    <p:sldId id="260" r:id="rId4"/>
    <p:sldId id="261" r:id="rId5"/>
    <p:sldId id="262" r:id="rId6"/>
    <p:sldId id="321" r:id="rId7"/>
    <p:sldId id="322" r:id="rId8"/>
    <p:sldId id="263" r:id="rId9"/>
    <p:sldId id="323" r:id="rId10"/>
    <p:sldId id="324" r:id="rId11"/>
    <p:sldId id="325" r:id="rId12"/>
    <p:sldId id="326" r:id="rId13"/>
    <p:sldId id="343" r:id="rId14"/>
    <p:sldId id="327" r:id="rId15"/>
    <p:sldId id="264" r:id="rId16"/>
    <p:sldId id="376" r:id="rId17"/>
    <p:sldId id="329" r:id="rId18"/>
    <p:sldId id="330" r:id="rId19"/>
    <p:sldId id="331" r:id="rId20"/>
    <p:sldId id="332" r:id="rId21"/>
    <p:sldId id="333" r:id="rId22"/>
    <p:sldId id="334" r:id="rId23"/>
    <p:sldId id="269" r:id="rId24"/>
    <p:sldId id="335" r:id="rId25"/>
    <p:sldId id="336" r:id="rId26"/>
    <p:sldId id="337" r:id="rId27"/>
    <p:sldId id="339" r:id="rId28"/>
    <p:sldId id="338" r:id="rId29"/>
    <p:sldId id="340" r:id="rId30"/>
    <p:sldId id="341" r:id="rId31"/>
    <p:sldId id="342" r:id="rId32"/>
    <p:sldId id="344" r:id="rId33"/>
    <p:sldId id="345" r:id="rId34"/>
    <p:sldId id="346" r:id="rId35"/>
    <p:sldId id="347" r:id="rId36"/>
    <p:sldId id="348" r:id="rId37"/>
    <p:sldId id="349" r:id="rId38"/>
    <p:sldId id="350" r:id="rId39"/>
    <p:sldId id="274" r:id="rId40"/>
    <p:sldId id="278" r:id="rId41"/>
    <p:sldId id="351" r:id="rId42"/>
    <p:sldId id="352" r:id="rId43"/>
    <p:sldId id="354" r:id="rId44"/>
    <p:sldId id="355" r:id="rId45"/>
    <p:sldId id="357" r:id="rId46"/>
    <p:sldId id="358" r:id="rId47"/>
    <p:sldId id="359" r:id="rId48"/>
    <p:sldId id="360" r:id="rId49"/>
    <p:sldId id="361" r:id="rId50"/>
    <p:sldId id="362" r:id="rId51"/>
    <p:sldId id="363" r:id="rId52"/>
    <p:sldId id="364" r:id="rId53"/>
    <p:sldId id="365" r:id="rId54"/>
    <p:sldId id="366" r:id="rId55"/>
    <p:sldId id="367" r:id="rId56"/>
    <p:sldId id="368" r:id="rId57"/>
    <p:sldId id="369" r:id="rId58"/>
    <p:sldId id="370" r:id="rId59"/>
    <p:sldId id="371" r:id="rId60"/>
    <p:sldId id="372" r:id="rId61"/>
    <p:sldId id="373" r:id="rId62"/>
    <p:sldId id="374" r:id="rId63"/>
    <p:sldId id="375" r:id="rId64"/>
    <p:sldId id="286" r:id="rId65"/>
    <p:sldId id="287" r:id="rId66"/>
    <p:sldId id="288" r:id="rId67"/>
    <p:sldId id="302" r:id="rId68"/>
    <p:sldId id="303" r:id="rId69"/>
    <p:sldId id="304" r:id="rId70"/>
    <p:sldId id="305" r:id="rId71"/>
    <p:sldId id="306" r:id="rId72"/>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p:restoredTop sz="95470"/>
  </p:normalViewPr>
  <p:slideViewPr>
    <p:cSldViewPr snapToGrid="0" snapToObjects="1">
      <p:cViewPr varScale="1">
        <p:scale>
          <a:sx n="127" d="100"/>
          <a:sy n="127" d="100"/>
        </p:scale>
        <p:origin x="256" y="192"/>
      </p:cViewPr>
      <p:guideLst/>
    </p:cSldViewPr>
  </p:slideViewPr>
  <p:outlineViewPr>
    <p:cViewPr>
      <p:scale>
        <a:sx n="33" d="100"/>
        <a:sy n="33" d="100"/>
      </p:scale>
      <p:origin x="0" y="-1440"/>
    </p:cViewPr>
    <p:sldLst>
      <p:sld r:id="rId1" collapse="1"/>
    </p:sldLst>
  </p:outlin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93" d="100"/>
          <a:sy n="93" d="100"/>
        </p:scale>
        <p:origin x="2424" y="20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43FB7790-2585-764E-A4EF-7BA4CB75D94A}" type="datetimeFigureOut">
              <a:rPr lang="en-US" smtClean="0"/>
              <a:t>8/27/24</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4ADB50FA-933B-2D44-ABC6-081F1BC2B1F2}" type="slidenum">
              <a:rPr lang="en-US" smtClean="0"/>
              <a:t>‹#›</a:t>
            </a:fld>
            <a:endParaRPr lang="en-US"/>
          </a:p>
        </p:txBody>
      </p:sp>
    </p:spTree>
    <p:extLst>
      <p:ext uri="{BB962C8B-B14F-4D97-AF65-F5344CB8AC3E}">
        <p14:creationId xmlns:p14="http://schemas.microsoft.com/office/powerpoint/2010/main" val="715848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1</a:t>
            </a:fld>
            <a:endParaRPr lang="en-US"/>
          </a:p>
        </p:txBody>
      </p:sp>
    </p:spTree>
    <p:extLst>
      <p:ext uri="{BB962C8B-B14F-4D97-AF65-F5344CB8AC3E}">
        <p14:creationId xmlns:p14="http://schemas.microsoft.com/office/powerpoint/2010/main" val="30981023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a:p>
            <a:pPr lvl="3"/>
            <a:r>
              <a:rPr lang="en-US" dirty="0"/>
              <a:t>1.  The final regulations impose no prohibition of conflict of interest or bias for . . . advisors, nor any training requirement for such advisors, in order to leave recipients as much flexibility as possible to comply with the requirement to provide those advisors. The Department believes that advisors in such a role do not need to be unbiased or lack conflicts of interest precisely because the role of such advisor is to conduct cross-examination on behalf of one party, and [universities] can determine to what extent a [university] wishes to provide training for advisors whom a [university] may need to provide to a party to conduct cross-examination </a:t>
            </a:r>
          </a:p>
          <a:p>
            <a:pPr lvl="3"/>
            <a:r>
              <a:rPr lang="en-US" dirty="0"/>
              <a:t>2.  Title IX Coordinator’s signing of a formal complaint does not place the Title IX Coordinator in a position adverse to the respondent and does not prevent the Title IX Coordinator from being free from bias or conflict of interest. Determining that allegations warrant investigation does not necessarily show bias.</a:t>
            </a:r>
          </a:p>
          <a:p>
            <a:endParaRPr lang="en-US" dirty="0"/>
          </a:p>
        </p:txBody>
      </p:sp>
      <p:sp>
        <p:nvSpPr>
          <p:cNvPr id="4" name="Slide Number Placeholder 3"/>
          <p:cNvSpPr>
            <a:spLocks noGrp="1"/>
          </p:cNvSpPr>
          <p:nvPr>
            <p:ph type="sldNum" sz="quarter" idx="5"/>
          </p:nvPr>
        </p:nvSpPr>
        <p:spPr/>
        <p:txBody>
          <a:bodyPr/>
          <a:lstStyle/>
          <a:p>
            <a:fld id="{4ADB50FA-933B-2D44-ABC6-081F1BC2B1F2}" type="slidenum">
              <a:rPr lang="en-US" smtClean="0"/>
              <a:t>20</a:t>
            </a:fld>
            <a:endParaRPr lang="en-US"/>
          </a:p>
        </p:txBody>
      </p:sp>
    </p:spTree>
    <p:extLst>
      <p:ext uri="{BB962C8B-B14F-4D97-AF65-F5344CB8AC3E}">
        <p14:creationId xmlns:p14="http://schemas.microsoft.com/office/powerpoint/2010/main" val="27505784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a:p>
            <a:pPr lvl="3"/>
            <a:r>
              <a:rPr lang="en-US" dirty="0"/>
              <a:t>1.  The final regulations impose no prohibition of conflict of interest or bias for . . . advisors, nor any training requirement for such advisors, in order to leave recipients as much flexibility as possible to comply with the requirement to provide those advisors. The Department believes that advisors in such a role do not need to be unbiased or lack conflicts of interest precisely because the role of such advisor is to conduct cross-examination on behalf of one party, and [universities] can determine to what extent a [university] wishes to provide training for advisors whom a [university] may need to provide to a party to conduct cross-examination </a:t>
            </a:r>
          </a:p>
          <a:p>
            <a:pPr lvl="3"/>
            <a:r>
              <a:rPr lang="en-US" dirty="0"/>
              <a:t>2.  Title IX Coordinator’s signing of a formal complaint does not place the Title IX Coordinator in a position adverse to the respondent and does not prevent the Title IX Coordinator from being free from bias or conflict of interest. Determining that allegations warrant investigation does not necessarily show bias.</a:t>
            </a:r>
          </a:p>
          <a:p>
            <a:endParaRPr lang="en-US" dirty="0"/>
          </a:p>
        </p:txBody>
      </p:sp>
      <p:sp>
        <p:nvSpPr>
          <p:cNvPr id="4" name="Slide Number Placeholder 3"/>
          <p:cNvSpPr>
            <a:spLocks noGrp="1"/>
          </p:cNvSpPr>
          <p:nvPr>
            <p:ph type="sldNum" sz="quarter" idx="5"/>
          </p:nvPr>
        </p:nvSpPr>
        <p:spPr/>
        <p:txBody>
          <a:bodyPr/>
          <a:lstStyle/>
          <a:p>
            <a:fld id="{4ADB50FA-933B-2D44-ABC6-081F1BC2B1F2}" type="slidenum">
              <a:rPr lang="en-US" smtClean="0"/>
              <a:t>21</a:t>
            </a:fld>
            <a:endParaRPr lang="en-US"/>
          </a:p>
        </p:txBody>
      </p:sp>
    </p:spTree>
    <p:extLst>
      <p:ext uri="{BB962C8B-B14F-4D97-AF65-F5344CB8AC3E}">
        <p14:creationId xmlns:p14="http://schemas.microsoft.com/office/powerpoint/2010/main" val="22623755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a:p>
            <a:pPr lvl="3"/>
            <a:r>
              <a:rPr lang="en-US" dirty="0"/>
              <a:t>1.  The final regulations impose no prohibition of conflict of interest or bias for . . . advisors, nor any training requirement for such advisors, in order to leave recipients as much flexibility as possible to comply with the requirement to provide those advisors. The Department believes that advisors in such a role do not need to be unbiased or lack conflicts of interest precisely because the role of such advisor is to conduct cross-examination on behalf of one party, and [universities] can determine to what extent a [university] wishes to provide training for advisors whom a [university] may need to provide to a party to conduct cross-examination </a:t>
            </a:r>
          </a:p>
          <a:p>
            <a:pPr lvl="3"/>
            <a:r>
              <a:rPr lang="en-US" dirty="0"/>
              <a:t>2.  Title IX Coordinator’s signing of a formal complaint does not place the Title IX Coordinator in a position adverse to the respondent and does not prevent the Title IX Coordinator from being free from bias or conflict of interest. Determining that allegations warrant investigation does not necessarily show bias.</a:t>
            </a:r>
          </a:p>
          <a:p>
            <a:endParaRPr lang="en-US" dirty="0"/>
          </a:p>
        </p:txBody>
      </p:sp>
      <p:sp>
        <p:nvSpPr>
          <p:cNvPr id="4" name="Slide Number Placeholder 3"/>
          <p:cNvSpPr>
            <a:spLocks noGrp="1"/>
          </p:cNvSpPr>
          <p:nvPr>
            <p:ph type="sldNum" sz="quarter" idx="5"/>
          </p:nvPr>
        </p:nvSpPr>
        <p:spPr/>
        <p:txBody>
          <a:bodyPr/>
          <a:lstStyle/>
          <a:p>
            <a:fld id="{4ADB50FA-933B-2D44-ABC6-081F1BC2B1F2}" type="slidenum">
              <a:rPr lang="en-US" smtClean="0"/>
              <a:t>22</a:t>
            </a:fld>
            <a:endParaRPr lang="en-US"/>
          </a:p>
        </p:txBody>
      </p:sp>
    </p:spTree>
    <p:extLst>
      <p:ext uri="{BB962C8B-B14F-4D97-AF65-F5344CB8AC3E}">
        <p14:creationId xmlns:p14="http://schemas.microsoft.com/office/powerpoint/2010/main" val="2241155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23</a:t>
            </a:fld>
            <a:endParaRPr lang="en-US"/>
          </a:p>
        </p:txBody>
      </p:sp>
    </p:spTree>
    <p:extLst>
      <p:ext uri="{BB962C8B-B14F-4D97-AF65-F5344CB8AC3E}">
        <p14:creationId xmlns:p14="http://schemas.microsoft.com/office/powerpoint/2010/main" val="27405138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a:p>
            <a:pPr lvl="3"/>
            <a:r>
              <a:rPr lang="en-US" dirty="0"/>
              <a:t>1.  The final regulations impose no prohibition of conflict of interest or bias for . . . advisors, nor any training requirement for such advisors, in order to leave recipients as much flexibility as possible to comply with the requirement to provide those advisors. The Department believes that advisors in such a role do not need to be unbiased or lack conflicts of interest precisely because the role of such advisor is to conduct cross-examination on behalf of one party, and [universities] can determine to what extent a [university] wishes to provide training for advisors whom a [university] may need to provide to a party to conduct cross-examination </a:t>
            </a:r>
          </a:p>
          <a:p>
            <a:pPr lvl="3"/>
            <a:r>
              <a:rPr lang="en-US" dirty="0"/>
              <a:t>2.  Title IX Coordinator’s signing of a formal complaint does not place the Title IX Coordinator in a position adverse to the respondent and does not prevent the Title IX Coordinator from being free from bias or conflict of interest. Determining that allegations warrant investigation does not necessarily show bias.</a:t>
            </a:r>
          </a:p>
          <a:p>
            <a:endParaRPr lang="en-US" dirty="0"/>
          </a:p>
        </p:txBody>
      </p:sp>
      <p:sp>
        <p:nvSpPr>
          <p:cNvPr id="4" name="Slide Number Placeholder 3"/>
          <p:cNvSpPr>
            <a:spLocks noGrp="1"/>
          </p:cNvSpPr>
          <p:nvPr>
            <p:ph type="sldNum" sz="quarter" idx="5"/>
          </p:nvPr>
        </p:nvSpPr>
        <p:spPr/>
        <p:txBody>
          <a:bodyPr/>
          <a:lstStyle/>
          <a:p>
            <a:fld id="{4ADB50FA-933B-2D44-ABC6-081F1BC2B1F2}" type="slidenum">
              <a:rPr lang="en-US" smtClean="0"/>
              <a:t>24</a:t>
            </a:fld>
            <a:endParaRPr lang="en-US"/>
          </a:p>
        </p:txBody>
      </p:sp>
    </p:spTree>
    <p:extLst>
      <p:ext uri="{BB962C8B-B14F-4D97-AF65-F5344CB8AC3E}">
        <p14:creationId xmlns:p14="http://schemas.microsoft.com/office/powerpoint/2010/main" val="19383475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a:p>
            <a:pPr lvl="3"/>
            <a:r>
              <a:rPr lang="en-US" dirty="0"/>
              <a:t>1.  The final regulations impose no prohibition of conflict of interest or bias for . . . advisors, nor any training requirement for such advisors, in order to leave recipients as much flexibility as possible to comply with the requirement to provide those advisors. The Department believes that advisors in such a role do not need to be unbiased or lack conflicts of interest precisely because the role of such advisor is to conduct cross-examination on behalf of one party, and [universities] can determine to what extent a [university] wishes to provide training for advisors whom a [university] may need to provide to a party to conduct cross-examination </a:t>
            </a:r>
          </a:p>
          <a:p>
            <a:pPr lvl="3"/>
            <a:r>
              <a:rPr lang="en-US" dirty="0"/>
              <a:t>2.  Title IX Coordinator’s signing of a formal complaint does not place the Title IX Coordinator in a position adverse to the respondent and does not prevent the Title IX Coordinator from being free from bias or conflict of interest. Determining that allegations warrant investigation does not necessarily show bias.</a:t>
            </a:r>
          </a:p>
          <a:p>
            <a:endParaRPr lang="en-US" dirty="0"/>
          </a:p>
        </p:txBody>
      </p:sp>
      <p:sp>
        <p:nvSpPr>
          <p:cNvPr id="4" name="Slide Number Placeholder 3"/>
          <p:cNvSpPr>
            <a:spLocks noGrp="1"/>
          </p:cNvSpPr>
          <p:nvPr>
            <p:ph type="sldNum" sz="quarter" idx="5"/>
          </p:nvPr>
        </p:nvSpPr>
        <p:spPr/>
        <p:txBody>
          <a:bodyPr/>
          <a:lstStyle/>
          <a:p>
            <a:fld id="{4ADB50FA-933B-2D44-ABC6-081F1BC2B1F2}" type="slidenum">
              <a:rPr lang="en-US" smtClean="0"/>
              <a:t>25</a:t>
            </a:fld>
            <a:endParaRPr lang="en-US"/>
          </a:p>
        </p:txBody>
      </p:sp>
    </p:spTree>
    <p:extLst>
      <p:ext uri="{BB962C8B-B14F-4D97-AF65-F5344CB8AC3E}">
        <p14:creationId xmlns:p14="http://schemas.microsoft.com/office/powerpoint/2010/main" val="30280893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a:p>
            <a:pPr lvl="3"/>
            <a:r>
              <a:rPr lang="en-US" dirty="0"/>
              <a:t>1.  The final regulations impose no prohibition of conflict of interest or bias for . . . advisors, nor any training requirement for such advisors, in order to leave recipients as much flexibility as possible to comply with the requirement to provide those advisors. The Department believes that advisors in such a role do not need to be unbiased or lack conflicts of interest precisely because the role of such advisor is to conduct cross-examination on behalf of one party, and [universities] can determine to what extent a [university] wishes to provide training for advisors whom a [university] may need to provide to a party to conduct cross-examination </a:t>
            </a:r>
          </a:p>
          <a:p>
            <a:pPr lvl="3"/>
            <a:r>
              <a:rPr lang="en-US" dirty="0"/>
              <a:t>2.  Title IX Coordinator’s signing of a formal complaint does not place the Title IX Coordinator in a position adverse to the respondent and does not prevent the Title IX Coordinator from being free from bias or conflict of interest. Determining that allegations warrant investigation does not necessarily show bias.</a:t>
            </a:r>
          </a:p>
          <a:p>
            <a:endParaRPr lang="en-US" dirty="0"/>
          </a:p>
        </p:txBody>
      </p:sp>
      <p:sp>
        <p:nvSpPr>
          <p:cNvPr id="4" name="Slide Number Placeholder 3"/>
          <p:cNvSpPr>
            <a:spLocks noGrp="1"/>
          </p:cNvSpPr>
          <p:nvPr>
            <p:ph type="sldNum" sz="quarter" idx="5"/>
          </p:nvPr>
        </p:nvSpPr>
        <p:spPr/>
        <p:txBody>
          <a:bodyPr/>
          <a:lstStyle/>
          <a:p>
            <a:fld id="{4ADB50FA-933B-2D44-ABC6-081F1BC2B1F2}" type="slidenum">
              <a:rPr lang="en-US" smtClean="0"/>
              <a:t>26</a:t>
            </a:fld>
            <a:endParaRPr lang="en-US"/>
          </a:p>
        </p:txBody>
      </p:sp>
    </p:spTree>
    <p:extLst>
      <p:ext uri="{BB962C8B-B14F-4D97-AF65-F5344CB8AC3E}">
        <p14:creationId xmlns:p14="http://schemas.microsoft.com/office/powerpoint/2010/main" val="26742340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a:p>
            <a:pPr lvl="3"/>
            <a:r>
              <a:rPr lang="en-US" dirty="0"/>
              <a:t>1.  The final regulations impose no prohibition of conflict of interest or bias for . . . advisors, nor any training requirement for such advisors, in order to leave recipients as much flexibility as possible to comply with the requirement to provide those advisors. The Department believes that advisors in such a role do not need to be unbiased or lack conflicts of interest precisely because the role of such advisor is to conduct cross-examination on behalf of one party, and [universities] can determine to what extent a [university] wishes to provide training for advisors whom a [university] may need to provide to a party to conduct cross-examination </a:t>
            </a:r>
          </a:p>
          <a:p>
            <a:pPr lvl="3"/>
            <a:r>
              <a:rPr lang="en-US" dirty="0"/>
              <a:t>2.  Title IX Coordinator’s signing of a formal complaint does not place the Title IX Coordinator in a position adverse to the respondent and does not prevent the Title IX Coordinator from being free from bias or conflict of interest. Determining that allegations warrant investigation does not necessarily show bias.</a:t>
            </a:r>
          </a:p>
          <a:p>
            <a:endParaRPr lang="en-US" dirty="0"/>
          </a:p>
        </p:txBody>
      </p:sp>
      <p:sp>
        <p:nvSpPr>
          <p:cNvPr id="4" name="Slide Number Placeholder 3"/>
          <p:cNvSpPr>
            <a:spLocks noGrp="1"/>
          </p:cNvSpPr>
          <p:nvPr>
            <p:ph type="sldNum" sz="quarter" idx="5"/>
          </p:nvPr>
        </p:nvSpPr>
        <p:spPr/>
        <p:txBody>
          <a:bodyPr/>
          <a:lstStyle/>
          <a:p>
            <a:fld id="{4ADB50FA-933B-2D44-ABC6-081F1BC2B1F2}" type="slidenum">
              <a:rPr lang="en-US" smtClean="0"/>
              <a:t>27</a:t>
            </a:fld>
            <a:endParaRPr lang="en-US"/>
          </a:p>
        </p:txBody>
      </p:sp>
    </p:spTree>
    <p:extLst>
      <p:ext uri="{BB962C8B-B14F-4D97-AF65-F5344CB8AC3E}">
        <p14:creationId xmlns:p14="http://schemas.microsoft.com/office/powerpoint/2010/main" val="21371809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a:p>
            <a:pPr lvl="3"/>
            <a:r>
              <a:rPr lang="en-US" dirty="0"/>
              <a:t>1.  The final regulations impose no prohibition of conflict of interest or bias for . . . advisors, nor any training requirement for such advisors, in order to leave recipients as much flexibility as possible to comply with the requirement to provide those advisors. The Department believes that advisors in such a role do not need to be unbiased or lack conflicts of interest precisely because the role of such advisor is to conduct cross-examination on behalf of one party, and [universities] can determine to what extent a [university] wishes to provide training for advisors whom a [university] may need to provide to a party to conduct cross-examination </a:t>
            </a:r>
          </a:p>
          <a:p>
            <a:pPr lvl="3"/>
            <a:r>
              <a:rPr lang="en-US" dirty="0"/>
              <a:t>2.  Title IX Coordinator’s signing of a formal complaint does not place the Title IX Coordinator in a position adverse to the respondent and does not prevent the Title IX Coordinator from being free from bias or conflict of interest. Determining that allegations warrant investigation does not necessarily show bias.</a:t>
            </a:r>
          </a:p>
          <a:p>
            <a:endParaRPr lang="en-US" dirty="0"/>
          </a:p>
        </p:txBody>
      </p:sp>
      <p:sp>
        <p:nvSpPr>
          <p:cNvPr id="4" name="Slide Number Placeholder 3"/>
          <p:cNvSpPr>
            <a:spLocks noGrp="1"/>
          </p:cNvSpPr>
          <p:nvPr>
            <p:ph type="sldNum" sz="quarter" idx="5"/>
          </p:nvPr>
        </p:nvSpPr>
        <p:spPr/>
        <p:txBody>
          <a:bodyPr/>
          <a:lstStyle/>
          <a:p>
            <a:fld id="{4ADB50FA-933B-2D44-ABC6-081F1BC2B1F2}" type="slidenum">
              <a:rPr lang="en-US" smtClean="0"/>
              <a:t>28</a:t>
            </a:fld>
            <a:endParaRPr lang="en-US"/>
          </a:p>
        </p:txBody>
      </p:sp>
    </p:spTree>
    <p:extLst>
      <p:ext uri="{BB962C8B-B14F-4D97-AF65-F5344CB8AC3E}">
        <p14:creationId xmlns:p14="http://schemas.microsoft.com/office/powerpoint/2010/main" val="41492287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a:p>
            <a:pPr lvl="3"/>
            <a:r>
              <a:rPr lang="en-US" dirty="0"/>
              <a:t>1.  The final regulations impose no prohibition of conflict of interest or bias for . . . advisors, nor any training requirement for such advisors, in order to leave recipients as much flexibility as possible to comply with the requirement to provide those advisors. The Department believes that advisors in such a role do not need to be unbiased or lack conflicts of interest precisely because the role of such advisor is to conduct cross-examination on behalf of one party, and [universities] can determine to what extent a [university] wishes to provide training for advisors whom a [university] may need to provide to a party to conduct cross-examination </a:t>
            </a:r>
          </a:p>
          <a:p>
            <a:pPr lvl="3"/>
            <a:r>
              <a:rPr lang="en-US" dirty="0"/>
              <a:t>2.  Title IX Coordinator’s signing of a formal complaint does not place the Title IX Coordinator in a position adverse to the respondent and does not prevent the Title IX Coordinator from being free from bias or conflict of interest. Determining that allegations warrant investigation does not necessarily show bias.</a:t>
            </a:r>
          </a:p>
          <a:p>
            <a:endParaRPr lang="en-US" dirty="0"/>
          </a:p>
        </p:txBody>
      </p:sp>
      <p:sp>
        <p:nvSpPr>
          <p:cNvPr id="4" name="Slide Number Placeholder 3"/>
          <p:cNvSpPr>
            <a:spLocks noGrp="1"/>
          </p:cNvSpPr>
          <p:nvPr>
            <p:ph type="sldNum" sz="quarter" idx="5"/>
          </p:nvPr>
        </p:nvSpPr>
        <p:spPr/>
        <p:txBody>
          <a:bodyPr/>
          <a:lstStyle/>
          <a:p>
            <a:fld id="{4ADB50FA-933B-2D44-ABC6-081F1BC2B1F2}" type="slidenum">
              <a:rPr lang="en-US" smtClean="0"/>
              <a:t>29</a:t>
            </a:fld>
            <a:endParaRPr lang="en-US"/>
          </a:p>
        </p:txBody>
      </p:sp>
    </p:spTree>
    <p:extLst>
      <p:ext uri="{BB962C8B-B14F-4D97-AF65-F5344CB8AC3E}">
        <p14:creationId xmlns:p14="http://schemas.microsoft.com/office/powerpoint/2010/main" val="2015103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2</a:t>
            </a:fld>
            <a:endParaRPr lang="en-US"/>
          </a:p>
        </p:txBody>
      </p:sp>
    </p:spTree>
    <p:extLst>
      <p:ext uri="{BB962C8B-B14F-4D97-AF65-F5344CB8AC3E}">
        <p14:creationId xmlns:p14="http://schemas.microsoft.com/office/powerpoint/2010/main" val="3302318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a:p>
            <a:pPr lvl="3"/>
            <a:r>
              <a:rPr lang="en-US" dirty="0"/>
              <a:t>1.  The final regulations impose no prohibition of conflict of interest or bias for . . . advisors, nor any training requirement for such advisors, in order to leave recipients as much flexibility as possible to comply with the requirement to provide those advisors. The Department believes that advisors in such a role do not need to be unbiased or lack conflicts of interest precisely because the role of such advisor is to conduct cross-examination on behalf of one party, and [universities] can determine to what extent a [university] wishes to provide training for advisors whom a [university] may need to provide to a party to conduct cross-examination </a:t>
            </a:r>
          </a:p>
          <a:p>
            <a:pPr lvl="3"/>
            <a:r>
              <a:rPr lang="en-US" dirty="0"/>
              <a:t>2.  Title IX Coordinator’s signing of a formal complaint does not place the Title IX Coordinator in a position adverse to the respondent and does not prevent the Title IX Coordinator from being free from bias or conflict of interest. Determining that allegations warrant investigation does not necessarily show bias.</a:t>
            </a:r>
          </a:p>
          <a:p>
            <a:endParaRPr lang="en-US" dirty="0"/>
          </a:p>
        </p:txBody>
      </p:sp>
      <p:sp>
        <p:nvSpPr>
          <p:cNvPr id="4" name="Slide Number Placeholder 3"/>
          <p:cNvSpPr>
            <a:spLocks noGrp="1"/>
          </p:cNvSpPr>
          <p:nvPr>
            <p:ph type="sldNum" sz="quarter" idx="5"/>
          </p:nvPr>
        </p:nvSpPr>
        <p:spPr/>
        <p:txBody>
          <a:bodyPr/>
          <a:lstStyle/>
          <a:p>
            <a:fld id="{4ADB50FA-933B-2D44-ABC6-081F1BC2B1F2}" type="slidenum">
              <a:rPr lang="en-US" smtClean="0"/>
              <a:t>30</a:t>
            </a:fld>
            <a:endParaRPr lang="en-US"/>
          </a:p>
        </p:txBody>
      </p:sp>
    </p:spTree>
    <p:extLst>
      <p:ext uri="{BB962C8B-B14F-4D97-AF65-F5344CB8AC3E}">
        <p14:creationId xmlns:p14="http://schemas.microsoft.com/office/powerpoint/2010/main" val="5260175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a:p>
            <a:pPr lvl="3"/>
            <a:r>
              <a:rPr lang="en-US" dirty="0"/>
              <a:t>1.  The final regulations impose no prohibition of conflict of interest or bias for . . . advisors, nor any training requirement for such advisors, in order to leave recipients as much flexibility as possible to comply with the requirement to provide those advisors. The Department believes that advisors in such a role do not need to be unbiased or lack conflicts of interest precisely because the role of such advisor is to conduct cross-examination on behalf of one party, and [universities] can determine to what extent a [university] wishes to provide training for advisors whom a [university] may need to provide to a party to conduct cross-examination </a:t>
            </a:r>
          </a:p>
          <a:p>
            <a:pPr lvl="3"/>
            <a:r>
              <a:rPr lang="en-US" dirty="0"/>
              <a:t>2.  Title IX Coordinator’s signing of a formal complaint does not place the Title IX Coordinator in a position adverse to the respondent and does not prevent the Title IX Coordinator from being free from bias or conflict of interest. Determining that allegations warrant investigation does not necessarily show bias.</a:t>
            </a:r>
          </a:p>
          <a:p>
            <a:endParaRPr lang="en-US" dirty="0"/>
          </a:p>
        </p:txBody>
      </p:sp>
      <p:sp>
        <p:nvSpPr>
          <p:cNvPr id="4" name="Slide Number Placeholder 3"/>
          <p:cNvSpPr>
            <a:spLocks noGrp="1"/>
          </p:cNvSpPr>
          <p:nvPr>
            <p:ph type="sldNum" sz="quarter" idx="5"/>
          </p:nvPr>
        </p:nvSpPr>
        <p:spPr/>
        <p:txBody>
          <a:bodyPr/>
          <a:lstStyle/>
          <a:p>
            <a:fld id="{4ADB50FA-933B-2D44-ABC6-081F1BC2B1F2}" type="slidenum">
              <a:rPr lang="en-US" smtClean="0"/>
              <a:t>31</a:t>
            </a:fld>
            <a:endParaRPr lang="en-US"/>
          </a:p>
        </p:txBody>
      </p:sp>
    </p:spTree>
    <p:extLst>
      <p:ext uri="{BB962C8B-B14F-4D97-AF65-F5344CB8AC3E}">
        <p14:creationId xmlns:p14="http://schemas.microsoft.com/office/powerpoint/2010/main" val="29994223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66</a:t>
            </a:fld>
            <a:endParaRPr lang="en-US"/>
          </a:p>
        </p:txBody>
      </p:sp>
    </p:spTree>
    <p:extLst>
      <p:ext uri="{BB962C8B-B14F-4D97-AF65-F5344CB8AC3E}">
        <p14:creationId xmlns:p14="http://schemas.microsoft.com/office/powerpoint/2010/main" val="1690872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6</a:t>
            </a:fld>
            <a:endParaRPr lang="en-US"/>
          </a:p>
        </p:txBody>
      </p:sp>
    </p:spTree>
    <p:extLst>
      <p:ext uri="{BB962C8B-B14F-4D97-AF65-F5344CB8AC3E}">
        <p14:creationId xmlns:p14="http://schemas.microsoft.com/office/powerpoint/2010/main" val="973259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7</a:t>
            </a:fld>
            <a:endParaRPr lang="en-US"/>
          </a:p>
        </p:txBody>
      </p:sp>
    </p:spTree>
    <p:extLst>
      <p:ext uri="{BB962C8B-B14F-4D97-AF65-F5344CB8AC3E}">
        <p14:creationId xmlns:p14="http://schemas.microsoft.com/office/powerpoint/2010/main" val="2469854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a:p>
            <a:pPr lvl="3"/>
            <a:r>
              <a:rPr lang="en-US" dirty="0"/>
              <a:t>1.  The final regulations impose no prohibition of conflict of interest or bias for . . . advisors, nor any training requirement for such advisors, in order to leave recipients as much flexibility as possible to comply with the requirement to provide those advisors. The Department believes that advisors in such a role do not need to be unbiased or lack conflicts of interest precisely because the role of such advisor is to conduct cross-examination on behalf of one party, and [universities] can determine to what extent a [university] wishes to provide training for advisors whom a [university] may need to provide to a party to conduct cross-examination </a:t>
            </a:r>
          </a:p>
          <a:p>
            <a:pPr lvl="3"/>
            <a:r>
              <a:rPr lang="en-US" dirty="0"/>
              <a:t>2.  Title IX Coordinator’s signing of a formal complaint does not place the Title IX Coordinator in a position adverse to the respondent and does not prevent the Title IX Coordinator from being free from bias or conflict of interest. Determining that allegations warrant investigation does not necessarily show bias.</a:t>
            </a:r>
          </a:p>
          <a:p>
            <a:endParaRPr lang="en-US" dirty="0"/>
          </a:p>
        </p:txBody>
      </p:sp>
      <p:sp>
        <p:nvSpPr>
          <p:cNvPr id="4" name="Slide Number Placeholder 3"/>
          <p:cNvSpPr>
            <a:spLocks noGrp="1"/>
          </p:cNvSpPr>
          <p:nvPr>
            <p:ph type="sldNum" sz="quarter" idx="5"/>
          </p:nvPr>
        </p:nvSpPr>
        <p:spPr/>
        <p:txBody>
          <a:bodyPr/>
          <a:lstStyle/>
          <a:p>
            <a:fld id="{4ADB50FA-933B-2D44-ABC6-081F1BC2B1F2}" type="slidenum">
              <a:rPr lang="en-US" smtClean="0"/>
              <a:t>15</a:t>
            </a:fld>
            <a:endParaRPr lang="en-US"/>
          </a:p>
        </p:txBody>
      </p:sp>
    </p:spTree>
    <p:extLst>
      <p:ext uri="{BB962C8B-B14F-4D97-AF65-F5344CB8AC3E}">
        <p14:creationId xmlns:p14="http://schemas.microsoft.com/office/powerpoint/2010/main" val="2200364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a:p>
            <a:pPr lvl="3"/>
            <a:r>
              <a:rPr lang="en-US" dirty="0"/>
              <a:t>1.  The final regulations impose no prohibition of conflict of interest or bias for . . . advisors, nor any training requirement for such advisors, in order to leave recipients as much flexibility as possible to comply with the requirement to provide those advisors. The Department believes that advisors in such a role do not need to be unbiased or lack conflicts of interest precisely because the role of such advisor is to conduct cross-examination on behalf of one party, and [universities] can determine to what extent a [university] wishes to provide training for advisors whom a [university] may need to provide to a party to conduct cross-examination </a:t>
            </a:r>
          </a:p>
          <a:p>
            <a:pPr lvl="3"/>
            <a:r>
              <a:rPr lang="en-US" dirty="0"/>
              <a:t>2.  Title IX Coordinator’s signing of a formal complaint does not place the Title IX Coordinator in a position adverse to the respondent and does not prevent the Title IX Coordinator from being free from bias or conflict of interest. Determining that allegations warrant investigation does not necessarily show bias.</a:t>
            </a:r>
          </a:p>
          <a:p>
            <a:endParaRPr lang="en-US" dirty="0"/>
          </a:p>
        </p:txBody>
      </p:sp>
      <p:sp>
        <p:nvSpPr>
          <p:cNvPr id="4" name="Slide Number Placeholder 3"/>
          <p:cNvSpPr>
            <a:spLocks noGrp="1"/>
          </p:cNvSpPr>
          <p:nvPr>
            <p:ph type="sldNum" sz="quarter" idx="5"/>
          </p:nvPr>
        </p:nvSpPr>
        <p:spPr/>
        <p:txBody>
          <a:bodyPr/>
          <a:lstStyle/>
          <a:p>
            <a:fld id="{4ADB50FA-933B-2D44-ABC6-081F1BC2B1F2}" type="slidenum">
              <a:rPr lang="en-US" smtClean="0"/>
              <a:t>16</a:t>
            </a:fld>
            <a:endParaRPr lang="en-US"/>
          </a:p>
        </p:txBody>
      </p:sp>
    </p:spTree>
    <p:extLst>
      <p:ext uri="{BB962C8B-B14F-4D97-AF65-F5344CB8AC3E}">
        <p14:creationId xmlns:p14="http://schemas.microsoft.com/office/powerpoint/2010/main" val="1473019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a:p>
            <a:pPr lvl="3"/>
            <a:r>
              <a:rPr lang="en-US" dirty="0"/>
              <a:t>1.  The final regulations impose no prohibition of conflict of interest or bias for . . . advisors, nor any training requirement for such advisors, in order to leave recipients as much flexibility as possible to comply with the requirement to provide those advisors. The Department believes that advisors in such a role do not need to be unbiased or lack conflicts of interest precisely because the role of such advisor is to conduct cross-examination on behalf of one party, and [universities] can determine to what extent a [university] wishes to provide training for advisors whom a [university] may need to provide to a party to conduct cross-examination </a:t>
            </a:r>
          </a:p>
          <a:p>
            <a:pPr lvl="3"/>
            <a:r>
              <a:rPr lang="en-US" dirty="0"/>
              <a:t>2.  Title IX Coordinator’s signing of a formal complaint does not place the Title IX Coordinator in a position adverse to the respondent and does not prevent the Title IX Coordinator from being free from bias or conflict of interest. Determining that allegations warrant investigation does not necessarily show bias.</a:t>
            </a:r>
          </a:p>
          <a:p>
            <a:endParaRPr lang="en-US" dirty="0"/>
          </a:p>
        </p:txBody>
      </p:sp>
      <p:sp>
        <p:nvSpPr>
          <p:cNvPr id="4" name="Slide Number Placeholder 3"/>
          <p:cNvSpPr>
            <a:spLocks noGrp="1"/>
          </p:cNvSpPr>
          <p:nvPr>
            <p:ph type="sldNum" sz="quarter" idx="5"/>
          </p:nvPr>
        </p:nvSpPr>
        <p:spPr/>
        <p:txBody>
          <a:bodyPr/>
          <a:lstStyle/>
          <a:p>
            <a:fld id="{4ADB50FA-933B-2D44-ABC6-081F1BC2B1F2}" type="slidenum">
              <a:rPr lang="en-US" smtClean="0"/>
              <a:t>17</a:t>
            </a:fld>
            <a:endParaRPr lang="en-US"/>
          </a:p>
        </p:txBody>
      </p:sp>
    </p:spTree>
    <p:extLst>
      <p:ext uri="{BB962C8B-B14F-4D97-AF65-F5344CB8AC3E}">
        <p14:creationId xmlns:p14="http://schemas.microsoft.com/office/powerpoint/2010/main" val="25635982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a:p>
            <a:pPr lvl="3"/>
            <a:r>
              <a:rPr lang="en-US" dirty="0"/>
              <a:t>1.  The final regulations impose no prohibition of conflict of interest or bias for . . . advisors, nor any training requirement for such advisors, in order to leave recipients as much flexibility as possible to comply with the requirement to provide those advisors. The Department believes that advisors in such a role do not need to be unbiased or lack conflicts of interest precisely because the role of such advisor is to conduct cross-examination on behalf of one party, and [universities] can determine to what extent a [university] wishes to provide training for advisors whom a [university] may need to provide to a party to conduct cross-examination </a:t>
            </a:r>
          </a:p>
          <a:p>
            <a:pPr lvl="3"/>
            <a:r>
              <a:rPr lang="en-US" dirty="0"/>
              <a:t>2.  Title IX Coordinator’s signing of a formal complaint does not place the Title IX Coordinator in a position adverse to the respondent and does not prevent the Title IX Coordinator from being free from bias or conflict of interest. Determining that allegations warrant investigation does not necessarily show bias.</a:t>
            </a:r>
          </a:p>
          <a:p>
            <a:endParaRPr lang="en-US" dirty="0"/>
          </a:p>
        </p:txBody>
      </p:sp>
      <p:sp>
        <p:nvSpPr>
          <p:cNvPr id="4" name="Slide Number Placeholder 3"/>
          <p:cNvSpPr>
            <a:spLocks noGrp="1"/>
          </p:cNvSpPr>
          <p:nvPr>
            <p:ph type="sldNum" sz="quarter" idx="5"/>
          </p:nvPr>
        </p:nvSpPr>
        <p:spPr/>
        <p:txBody>
          <a:bodyPr/>
          <a:lstStyle/>
          <a:p>
            <a:fld id="{4ADB50FA-933B-2D44-ABC6-081F1BC2B1F2}" type="slidenum">
              <a:rPr lang="en-US" smtClean="0"/>
              <a:t>18</a:t>
            </a:fld>
            <a:endParaRPr lang="en-US"/>
          </a:p>
        </p:txBody>
      </p:sp>
    </p:spTree>
    <p:extLst>
      <p:ext uri="{BB962C8B-B14F-4D97-AF65-F5344CB8AC3E}">
        <p14:creationId xmlns:p14="http://schemas.microsoft.com/office/powerpoint/2010/main" val="28413230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a:p>
            <a:pPr lvl="3"/>
            <a:r>
              <a:rPr lang="en-US" dirty="0"/>
              <a:t>1.  The final regulations impose no prohibition of conflict of interest or bias for . . . advisors, nor any training requirement for such advisors, in order to leave recipients as much flexibility as possible to comply with the requirement to provide those advisors. The Department believes that advisors in such a role do not need to be unbiased or lack conflicts of interest precisely because the role of such advisor is to conduct cross-examination on behalf of one party, and [universities] can determine to what extent a [university] wishes to provide training for advisors whom a [university] may need to provide to a party to conduct cross-examination </a:t>
            </a:r>
          </a:p>
          <a:p>
            <a:pPr lvl="3"/>
            <a:r>
              <a:rPr lang="en-US" dirty="0"/>
              <a:t>2.  Title IX Coordinator’s signing of a formal complaint does not place the Title IX Coordinator in a position adverse to the respondent and does not prevent the Title IX Coordinator from being free from bias or conflict of interest. Determining that allegations warrant investigation does not necessarily show bias.</a:t>
            </a:r>
          </a:p>
          <a:p>
            <a:endParaRPr lang="en-US" dirty="0"/>
          </a:p>
        </p:txBody>
      </p:sp>
      <p:sp>
        <p:nvSpPr>
          <p:cNvPr id="4" name="Slide Number Placeholder 3"/>
          <p:cNvSpPr>
            <a:spLocks noGrp="1"/>
          </p:cNvSpPr>
          <p:nvPr>
            <p:ph type="sldNum" sz="quarter" idx="5"/>
          </p:nvPr>
        </p:nvSpPr>
        <p:spPr/>
        <p:txBody>
          <a:bodyPr/>
          <a:lstStyle/>
          <a:p>
            <a:fld id="{4ADB50FA-933B-2D44-ABC6-081F1BC2B1F2}" type="slidenum">
              <a:rPr lang="en-US" smtClean="0"/>
              <a:t>19</a:t>
            </a:fld>
            <a:endParaRPr lang="en-US"/>
          </a:p>
        </p:txBody>
      </p:sp>
    </p:spTree>
    <p:extLst>
      <p:ext uri="{BB962C8B-B14F-4D97-AF65-F5344CB8AC3E}">
        <p14:creationId xmlns:p14="http://schemas.microsoft.com/office/powerpoint/2010/main" val="4264671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8/27/24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8/27/24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8/27/24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8/27/24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8/27/24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8/27/24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8/27/24</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8/27/24</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8/27/24</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8/27/24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8/27/24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8/27/24</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ecfr.gov/current/title-34/subtitle-B/chapter-I/part-106#106.4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77AA8-F25E-874B-9992-9AE66EB4AA13}"/>
              </a:ext>
            </a:extLst>
          </p:cNvPr>
          <p:cNvSpPr>
            <a:spLocks noGrp="1"/>
          </p:cNvSpPr>
          <p:nvPr>
            <p:ph type="ctrTitle"/>
          </p:nvPr>
        </p:nvSpPr>
        <p:spPr>
          <a:xfrm>
            <a:off x="-247363" y="392555"/>
            <a:ext cx="8829675" cy="2268559"/>
          </a:xfrm>
        </p:spPr>
        <p:txBody>
          <a:bodyPr>
            <a:normAutofit fontScale="90000"/>
          </a:bodyPr>
          <a:lstStyle/>
          <a:p>
            <a:r>
              <a:rPr lang="en-US" dirty="0"/>
              <a:t>2024 Update: Title IX</a:t>
            </a:r>
            <a:br>
              <a:rPr lang="en-US" dirty="0"/>
            </a:br>
            <a:r>
              <a:rPr lang="en-US" dirty="0"/>
              <a:t>Overview and Implementation</a:t>
            </a:r>
          </a:p>
        </p:txBody>
      </p:sp>
      <p:sp>
        <p:nvSpPr>
          <p:cNvPr id="7" name="Subtitle 6">
            <a:extLst>
              <a:ext uri="{FF2B5EF4-FFF2-40B4-BE49-F238E27FC236}">
                <a16:creationId xmlns:a16="http://schemas.microsoft.com/office/drawing/2014/main" id="{F340CECD-CD8F-4342-8BA1-303F7AB611D0}"/>
              </a:ext>
            </a:extLst>
          </p:cNvPr>
          <p:cNvSpPr>
            <a:spLocks noGrp="1"/>
          </p:cNvSpPr>
          <p:nvPr>
            <p:ph type="subTitle" idx="1"/>
          </p:nvPr>
        </p:nvSpPr>
        <p:spPr>
          <a:xfrm>
            <a:off x="3111487" y="2438390"/>
            <a:ext cx="5357600" cy="1160213"/>
          </a:xfrm>
        </p:spPr>
        <p:txBody>
          <a:bodyPr/>
          <a:lstStyle/>
          <a:p>
            <a:r>
              <a:rPr lang="en-US" dirty="0"/>
              <a:t>Provided by Miller Farmer Carlson Law LLC</a:t>
            </a:r>
          </a:p>
        </p:txBody>
      </p:sp>
      <p:pic>
        <p:nvPicPr>
          <p:cNvPr id="9" name="Picture 8">
            <a:extLst>
              <a:ext uri="{FF2B5EF4-FFF2-40B4-BE49-F238E27FC236}">
                <a16:creationId xmlns:a16="http://schemas.microsoft.com/office/drawing/2014/main" id="{3877B58F-15AE-3A45-8A1E-E004859580DE}"/>
              </a:ext>
            </a:extLst>
          </p:cNvPr>
          <p:cNvPicPr>
            <a:picLocks noChangeAspect="1"/>
          </p:cNvPicPr>
          <p:nvPr/>
        </p:nvPicPr>
        <p:blipFill>
          <a:blip r:embed="rId3"/>
          <a:stretch>
            <a:fillRect/>
          </a:stretch>
        </p:blipFill>
        <p:spPr>
          <a:xfrm>
            <a:off x="7328104" y="4301929"/>
            <a:ext cx="4016523" cy="1995631"/>
          </a:xfrm>
          <a:prstGeom prst="rect">
            <a:avLst/>
          </a:prstGeom>
          <a:effectLst>
            <a:softEdge rad="114300"/>
          </a:effectLst>
        </p:spPr>
      </p:pic>
    </p:spTree>
    <p:extLst>
      <p:ext uri="{BB962C8B-B14F-4D97-AF65-F5344CB8AC3E}">
        <p14:creationId xmlns:p14="http://schemas.microsoft.com/office/powerpoint/2010/main" val="595016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311EF-CBB1-1B48-98F8-59ACAC9AAD30}"/>
              </a:ext>
            </a:extLst>
          </p:cNvPr>
          <p:cNvSpPr>
            <a:spLocks noGrp="1"/>
          </p:cNvSpPr>
          <p:nvPr>
            <p:ph type="title"/>
          </p:nvPr>
        </p:nvSpPr>
        <p:spPr/>
        <p:txBody>
          <a:bodyPr/>
          <a:lstStyle/>
          <a:p>
            <a:r>
              <a:rPr lang="en-US" b="1" dirty="0"/>
              <a:t>Terms to be Familiar With</a:t>
            </a:r>
            <a:r>
              <a:rPr lang="en-US" dirty="0"/>
              <a:t>:</a:t>
            </a:r>
          </a:p>
        </p:txBody>
      </p:sp>
      <p:sp>
        <p:nvSpPr>
          <p:cNvPr id="3" name="Content Placeholder 2">
            <a:extLst>
              <a:ext uri="{FF2B5EF4-FFF2-40B4-BE49-F238E27FC236}">
                <a16:creationId xmlns:a16="http://schemas.microsoft.com/office/drawing/2014/main" id="{66F609E0-BDCC-7D47-943F-DFCD15E9A22C}"/>
              </a:ext>
            </a:extLst>
          </p:cNvPr>
          <p:cNvSpPr>
            <a:spLocks noGrp="1"/>
          </p:cNvSpPr>
          <p:nvPr>
            <p:ph idx="1"/>
          </p:nvPr>
        </p:nvSpPr>
        <p:spPr>
          <a:xfrm>
            <a:off x="1027814" y="1701209"/>
            <a:ext cx="9542325" cy="5156791"/>
          </a:xfrm>
        </p:spPr>
        <p:txBody>
          <a:bodyPr>
            <a:normAutofit fontScale="85000" lnSpcReduction="20000"/>
          </a:bodyPr>
          <a:lstStyle/>
          <a:p>
            <a:pPr marL="0" indent="0" rtl="0" fontAlgn="base">
              <a:spcBef>
                <a:spcPts val="0"/>
              </a:spcBef>
              <a:spcAft>
                <a:spcPts val="0"/>
              </a:spcAft>
              <a:buNone/>
            </a:pPr>
            <a:r>
              <a:rPr lang="en-US" sz="1800" b="1" i="0" u="none" strike="noStrike" dirty="0">
                <a:effectLst/>
                <a:latin typeface="Arial" panose="020B0604020202020204" pitchFamily="34" charset="0"/>
              </a:rPr>
              <a:t>Relevant</a:t>
            </a:r>
            <a:r>
              <a:rPr lang="en-US" sz="1800" b="0" i="0" u="none" strike="noStrike" dirty="0">
                <a:effectLst/>
                <a:latin typeface="Arial" panose="020B0604020202020204" pitchFamily="34" charset="0"/>
              </a:rPr>
              <a:t> means, as related to the allegations of sex discrimination under investigation as part of the Title IX grievance procedure, questions are relevant when they seek evidence that may aid in showing whether the alleged sex discrimination occurred; and evidence is relevant when it may aid a decisionmaker in determining whether the alleged sex discrimination occurred. </a:t>
            </a:r>
          </a:p>
          <a:p>
            <a:pPr marL="0" indent="0" rtl="0" fontAlgn="base">
              <a:spcBef>
                <a:spcPts val="0"/>
              </a:spcBef>
              <a:spcAft>
                <a:spcPts val="0"/>
              </a:spcAft>
              <a:buNone/>
            </a:pPr>
            <a:endParaRPr lang="en-US" sz="1200" i="0" u="none" strike="noStrike" dirty="0">
              <a:latin typeface="Arial" panose="020B0604020202020204" pitchFamily="34" charset="0"/>
            </a:endParaRPr>
          </a:p>
          <a:p>
            <a:pPr marL="0" indent="0" rtl="0" fontAlgn="base">
              <a:spcBef>
                <a:spcPts val="0"/>
              </a:spcBef>
              <a:spcAft>
                <a:spcPts val="0"/>
              </a:spcAft>
              <a:buNone/>
            </a:pPr>
            <a:r>
              <a:rPr lang="en-US" sz="1800" b="1" i="0" u="none" strike="noStrike" dirty="0">
                <a:effectLst/>
                <a:latin typeface="Arial" panose="020B0604020202020204" pitchFamily="34" charset="0"/>
              </a:rPr>
              <a:t>Remedies</a:t>
            </a:r>
            <a:r>
              <a:rPr lang="en-US" sz="1800" b="0" i="0" u="none" strike="noStrike" dirty="0">
                <a:effectLst/>
                <a:latin typeface="Arial" panose="020B0604020202020204" pitchFamily="34" charset="0"/>
              </a:rPr>
              <a:t> means measures provided, as appropriate, to a complainant or any other person the School identifies as having had their equal access to the School’s education program or activity limited or denied by sex discrimination. These measures are provided to restore or preserve that person’s access to the School’s education program or activity after a School determines that sex discrimination occurred. </a:t>
            </a:r>
            <a:endParaRPr lang="en-US" sz="1800" dirty="0">
              <a:latin typeface="Arial" panose="020B0604020202020204" pitchFamily="34" charset="0"/>
            </a:endParaRPr>
          </a:p>
          <a:p>
            <a:pPr marL="0" indent="0" rtl="0" fontAlgn="base">
              <a:spcBef>
                <a:spcPts val="0"/>
              </a:spcBef>
              <a:spcAft>
                <a:spcPts val="0"/>
              </a:spcAft>
              <a:buNone/>
            </a:pPr>
            <a:endParaRPr lang="en-US" sz="1800" b="1" i="0" u="none" strike="noStrike" dirty="0">
              <a:effectLst/>
              <a:latin typeface="Arial" panose="020B0604020202020204" pitchFamily="34" charset="0"/>
            </a:endParaRPr>
          </a:p>
          <a:p>
            <a:pPr marL="0" indent="0" rtl="0" fontAlgn="base">
              <a:spcBef>
                <a:spcPts val="0"/>
              </a:spcBef>
              <a:spcAft>
                <a:spcPts val="0"/>
              </a:spcAft>
              <a:buNone/>
            </a:pPr>
            <a:r>
              <a:rPr lang="en-US" sz="1800" b="1" i="0" u="none" strike="noStrike" dirty="0">
                <a:effectLst/>
                <a:latin typeface="Arial" panose="020B0604020202020204" pitchFamily="34" charset="0"/>
              </a:rPr>
              <a:t>Respondent </a:t>
            </a:r>
            <a:r>
              <a:rPr lang="en-US" sz="1800" b="0" i="0" u="none" strike="noStrike" dirty="0">
                <a:effectLst/>
                <a:latin typeface="Arial" panose="020B0604020202020204" pitchFamily="34" charset="0"/>
              </a:rPr>
              <a:t>means a person who is alleged to have violated the School’s prohibition on sex discrimination. </a:t>
            </a:r>
          </a:p>
          <a:p>
            <a:pPr marL="0" indent="0" rtl="0" fontAlgn="base">
              <a:spcBef>
                <a:spcPts val="0"/>
              </a:spcBef>
              <a:spcAft>
                <a:spcPts val="0"/>
              </a:spcAft>
              <a:buNone/>
            </a:pPr>
            <a:endParaRPr lang="en-US" sz="1200" i="0" u="none" strike="noStrike" dirty="0">
              <a:latin typeface="Arial" panose="020B0604020202020204" pitchFamily="34" charset="0"/>
            </a:endParaRPr>
          </a:p>
          <a:p>
            <a:pPr marL="0" indent="0" rtl="0" fontAlgn="base">
              <a:spcBef>
                <a:spcPts val="0"/>
              </a:spcBef>
              <a:spcAft>
                <a:spcPts val="0"/>
              </a:spcAft>
              <a:buNone/>
            </a:pPr>
            <a:r>
              <a:rPr lang="en-US" sz="1800" b="1" i="0" u="none" strike="noStrike" dirty="0">
                <a:effectLst/>
                <a:latin typeface="Arial" panose="020B0604020202020204" pitchFamily="34" charset="0"/>
              </a:rPr>
              <a:t>Retaliation</a:t>
            </a:r>
            <a:r>
              <a:rPr lang="en-US" sz="1800" b="0" i="0" u="none" strike="noStrike" dirty="0">
                <a:effectLst/>
                <a:latin typeface="Arial" panose="020B0604020202020204" pitchFamily="34" charset="0"/>
              </a:rPr>
              <a:t> means intimidation, threats, coercion, or discrimination against any person by the School, a student, or an employee or other person authorized by the School to provide aid, benefit, or service under the School’s education program or activity, for the purpose of interfering with any right or privilege secured by Title IX or this part, or because the person has reported information, made a complaint, testified, assisted, or participated or refused to participate in any manner in an investigation, proceeding, or hearing under this part, including in a Title IX informal resolution process, in the Title IX grievance procedure, and in any other actions taken by the School to comply with Title IX. Nothing in this definition or this part precludes the School from requiring an employee or other person authorized by the School to provide aid, benefit, or service under the School’s education program or activity to participate as a witness in, or otherwise assist with, an investigation, proceeding, or hearing under this policy. </a:t>
            </a:r>
          </a:p>
          <a:p>
            <a:pPr marL="742950" lvl="1" indent="-285750" rtl="0" fontAlgn="base">
              <a:spcBef>
                <a:spcPts val="0"/>
              </a:spcBef>
              <a:spcAft>
                <a:spcPts val="0"/>
              </a:spcAft>
              <a:buFont typeface="+mj-lt"/>
              <a:buAutoNum type="arabicPeriod"/>
            </a:pPr>
            <a:endParaRPr lang="en-US" sz="1100" b="0" i="0" u="none" strike="noStrike" dirty="0">
              <a:solidFill>
                <a:srgbClr val="000000"/>
              </a:solidFill>
              <a:effectLst/>
              <a:latin typeface="Arial" panose="020B0604020202020204" pitchFamily="34" charset="0"/>
            </a:endParaRPr>
          </a:p>
          <a:p>
            <a:pPr marL="6350" indent="0" fontAlgn="base">
              <a:spcBef>
                <a:spcPts val="0"/>
              </a:spcBef>
              <a:spcAft>
                <a:spcPts val="0"/>
              </a:spcAft>
              <a:buNone/>
            </a:pPr>
            <a:endParaRPr lang="en-US" sz="1500" b="0" i="0" u="none" strike="noStrike" dirty="0">
              <a:effectLst/>
              <a:latin typeface="Arial" panose="020B0604020202020204" pitchFamily="34" charset="0"/>
            </a:endParaRPr>
          </a:p>
        </p:txBody>
      </p:sp>
    </p:spTree>
    <p:extLst>
      <p:ext uri="{BB962C8B-B14F-4D97-AF65-F5344CB8AC3E}">
        <p14:creationId xmlns:p14="http://schemas.microsoft.com/office/powerpoint/2010/main" val="2856538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311EF-CBB1-1B48-98F8-59ACAC9AAD30}"/>
              </a:ext>
            </a:extLst>
          </p:cNvPr>
          <p:cNvSpPr>
            <a:spLocks noGrp="1"/>
          </p:cNvSpPr>
          <p:nvPr>
            <p:ph type="title"/>
          </p:nvPr>
        </p:nvSpPr>
        <p:spPr/>
        <p:txBody>
          <a:bodyPr/>
          <a:lstStyle/>
          <a:p>
            <a:r>
              <a:rPr lang="en-US" b="1" dirty="0"/>
              <a:t>Terms to be Familiar With</a:t>
            </a:r>
            <a:r>
              <a:rPr lang="en-US" dirty="0"/>
              <a:t>:</a:t>
            </a:r>
          </a:p>
        </p:txBody>
      </p:sp>
      <p:sp>
        <p:nvSpPr>
          <p:cNvPr id="3" name="Content Placeholder 2">
            <a:extLst>
              <a:ext uri="{FF2B5EF4-FFF2-40B4-BE49-F238E27FC236}">
                <a16:creationId xmlns:a16="http://schemas.microsoft.com/office/drawing/2014/main" id="{66F609E0-BDCC-7D47-943F-DFCD15E9A22C}"/>
              </a:ext>
            </a:extLst>
          </p:cNvPr>
          <p:cNvSpPr>
            <a:spLocks noGrp="1"/>
          </p:cNvSpPr>
          <p:nvPr>
            <p:ph idx="1"/>
          </p:nvPr>
        </p:nvSpPr>
        <p:spPr>
          <a:xfrm>
            <a:off x="1027814" y="1701209"/>
            <a:ext cx="9542325" cy="5156791"/>
          </a:xfrm>
        </p:spPr>
        <p:txBody>
          <a:bodyPr>
            <a:normAutofit/>
          </a:bodyPr>
          <a:lstStyle/>
          <a:p>
            <a:pPr marL="0" indent="0" rtl="0" fontAlgn="base">
              <a:spcBef>
                <a:spcPts val="0"/>
              </a:spcBef>
              <a:spcAft>
                <a:spcPts val="0"/>
              </a:spcAft>
              <a:buNone/>
            </a:pPr>
            <a:r>
              <a:rPr lang="en-US" sz="1300" b="1" i="0" u="none" strike="noStrike" dirty="0">
                <a:effectLst/>
                <a:latin typeface="Arial" panose="020B0604020202020204" pitchFamily="34" charset="0"/>
              </a:rPr>
              <a:t>Sex-based harassment, </a:t>
            </a:r>
            <a:r>
              <a:rPr lang="en-US" sz="1300" b="0" i="0" u="none" strike="noStrike" dirty="0">
                <a:effectLst/>
                <a:latin typeface="Arial" panose="020B0604020202020204" pitchFamily="34" charset="0"/>
              </a:rPr>
              <a:t>which is prohibited and is a form of sex discrimination, means sexual harassment and other harassment on the basis of sex, including on the basis of sex stereotypes, sex characteristics, pregnancy or related conditions, sexual orientation, and gender identity, that is:</a:t>
            </a:r>
          </a:p>
          <a:p>
            <a:pPr marL="742950" lvl="1" indent="-285750" rtl="0" fontAlgn="base">
              <a:spcBef>
                <a:spcPts val="0"/>
              </a:spcBef>
              <a:spcAft>
                <a:spcPts val="0"/>
              </a:spcAft>
              <a:buFont typeface="+mj-lt"/>
              <a:buAutoNum type="arabicPeriod"/>
            </a:pPr>
            <a:endParaRPr lang="en-US" sz="1300" b="0" i="0" u="none" strike="noStrike" dirty="0">
              <a:effectLst/>
              <a:latin typeface="Arial" panose="020B0604020202020204" pitchFamily="34" charset="0"/>
            </a:endParaRP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Quid pro quo harassment. An employee, agent, or other person authorized by the School to provide an aid, benefit, or service under the School’s education program or activity explicitly or impliedly conditioning the provision of such an aid, benefit, or service on a person’s participation in unwelcome sexual conduct;</a:t>
            </a:r>
          </a:p>
          <a:p>
            <a:pPr marL="742950" lvl="1" indent="-285750" rtl="0" fontAlgn="base">
              <a:spcBef>
                <a:spcPts val="0"/>
              </a:spcBef>
              <a:spcAft>
                <a:spcPts val="0"/>
              </a:spcAft>
              <a:buFont typeface="+mj-lt"/>
              <a:buAutoNum type="arabicPeriod"/>
            </a:pPr>
            <a:endParaRPr lang="en-US" sz="1300" b="0" i="0" u="none" strike="noStrike" dirty="0">
              <a:effectLst/>
              <a:latin typeface="Arial" panose="020B0604020202020204" pitchFamily="34" charset="0"/>
            </a:endParaRP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Hostile environment harassment. Unwelcome sex-based conduct that, based on the totality of the circumstances, is subjectively and objectively offensive and is so severe </a:t>
            </a:r>
            <a:r>
              <a:rPr lang="en-US" sz="1300" b="1" i="0" u="sng" strike="noStrike" dirty="0">
                <a:effectLst/>
                <a:latin typeface="Arial" panose="020B0604020202020204" pitchFamily="34" charset="0"/>
              </a:rPr>
              <a:t>or</a:t>
            </a:r>
            <a:r>
              <a:rPr lang="en-US" sz="1300" b="0" i="0" u="none" strike="noStrike" dirty="0">
                <a:effectLst/>
                <a:latin typeface="Arial" panose="020B0604020202020204" pitchFamily="34" charset="0"/>
              </a:rPr>
              <a:t> pervasive that it limits or denies a person’s ability to participate in or benefit from the School’s education program or activity (i.e., creates a hostile environment). Whether a hostile environment has been created is a fact-specific inquiry that includes consideration of the following:</a:t>
            </a:r>
          </a:p>
          <a:p>
            <a:pPr marL="1143000" lvl="2" indent="-228600" rtl="0" fontAlgn="base">
              <a:spcBef>
                <a:spcPts val="0"/>
              </a:spcBef>
              <a:spcAft>
                <a:spcPts val="0"/>
              </a:spcAft>
              <a:buFont typeface="+mj-lt"/>
              <a:buAutoNum type="arabicPeriod"/>
            </a:pPr>
            <a:r>
              <a:rPr lang="en-US" sz="1300" b="0" i="0" u="none" strike="noStrike" dirty="0">
                <a:effectLst/>
                <a:latin typeface="Arial" panose="020B0604020202020204" pitchFamily="34" charset="0"/>
              </a:rPr>
              <a:t>The degree to which the conduct affected the complainant’s ability to access the School’s education program or activity; </a:t>
            </a:r>
          </a:p>
          <a:p>
            <a:pPr marL="1143000" lvl="2" indent="-228600" rtl="0" fontAlgn="base">
              <a:spcBef>
                <a:spcPts val="0"/>
              </a:spcBef>
              <a:spcAft>
                <a:spcPts val="0"/>
              </a:spcAft>
              <a:buFont typeface="+mj-lt"/>
              <a:buAutoNum type="arabicPeriod"/>
            </a:pPr>
            <a:r>
              <a:rPr lang="en-US" sz="1300" b="0" i="0" u="none" strike="noStrike" dirty="0">
                <a:effectLst/>
                <a:latin typeface="Arial" panose="020B0604020202020204" pitchFamily="34" charset="0"/>
              </a:rPr>
              <a:t>The type, frequency, and duration of the conduct;</a:t>
            </a:r>
          </a:p>
          <a:p>
            <a:pPr marL="1143000" lvl="2" indent="-228600" rtl="0" fontAlgn="base">
              <a:spcBef>
                <a:spcPts val="0"/>
              </a:spcBef>
              <a:spcAft>
                <a:spcPts val="0"/>
              </a:spcAft>
              <a:buFont typeface="+mj-lt"/>
              <a:buAutoNum type="arabicPeriod"/>
            </a:pPr>
            <a:r>
              <a:rPr lang="en-US" sz="1300" b="0" i="0" u="none" strike="noStrike" dirty="0">
                <a:effectLst/>
                <a:latin typeface="Arial" panose="020B0604020202020204" pitchFamily="34" charset="0"/>
              </a:rPr>
              <a:t>The parties’ ages, roles within the School’s education program or activity, previous interactions, and other factors about each party that may be relevant to evaluating the effects of the conduct;</a:t>
            </a:r>
          </a:p>
          <a:p>
            <a:pPr marL="1143000" lvl="2" indent="-228600" rtl="0" fontAlgn="base">
              <a:spcBef>
                <a:spcPts val="0"/>
              </a:spcBef>
              <a:spcAft>
                <a:spcPts val="0"/>
              </a:spcAft>
              <a:buFont typeface="+mj-lt"/>
              <a:buAutoNum type="arabicPeriod"/>
            </a:pPr>
            <a:r>
              <a:rPr lang="en-US" sz="1300" b="0" i="0" u="none" strike="noStrike" dirty="0">
                <a:effectLst/>
                <a:latin typeface="Arial" panose="020B0604020202020204" pitchFamily="34" charset="0"/>
              </a:rPr>
              <a:t>The location of the conduct and the context in which the conduct occurred; and</a:t>
            </a:r>
          </a:p>
          <a:p>
            <a:pPr marL="1143000" lvl="2" indent="-228600" rtl="0" fontAlgn="base">
              <a:spcBef>
                <a:spcPts val="0"/>
              </a:spcBef>
              <a:spcAft>
                <a:spcPts val="0"/>
              </a:spcAft>
              <a:buFont typeface="+mj-lt"/>
              <a:buAutoNum type="arabicPeriod"/>
            </a:pPr>
            <a:r>
              <a:rPr lang="en-US" sz="1300" b="0" i="0" u="none" strike="noStrike" dirty="0">
                <a:effectLst/>
                <a:latin typeface="Arial" panose="020B0604020202020204" pitchFamily="34" charset="0"/>
              </a:rPr>
              <a:t>Other sex-based harassment in the School’s education program or activity; </a:t>
            </a:r>
          </a:p>
          <a:p>
            <a:pPr marL="457200" lvl="1" indent="0" rtl="0" fontAlgn="base">
              <a:spcBef>
                <a:spcPts val="0"/>
              </a:spcBef>
              <a:spcAft>
                <a:spcPts val="0"/>
              </a:spcAft>
              <a:buNone/>
            </a:pPr>
            <a:endParaRPr lang="en-US" sz="1100" b="0" i="0" u="none" strike="noStrike" dirty="0">
              <a:solidFill>
                <a:srgbClr val="000000"/>
              </a:solidFill>
              <a:effectLst/>
              <a:latin typeface="Arial" panose="020B0604020202020204" pitchFamily="34" charset="0"/>
            </a:endParaRPr>
          </a:p>
          <a:p>
            <a:pPr marL="6350" indent="0" fontAlgn="base">
              <a:spcBef>
                <a:spcPts val="0"/>
              </a:spcBef>
              <a:spcAft>
                <a:spcPts val="0"/>
              </a:spcAft>
              <a:buNone/>
            </a:pPr>
            <a:endParaRPr lang="en-US" sz="1500" b="0" i="0" u="none" strike="noStrike" dirty="0">
              <a:effectLst/>
              <a:latin typeface="Arial" panose="020B0604020202020204" pitchFamily="34" charset="0"/>
            </a:endParaRPr>
          </a:p>
        </p:txBody>
      </p:sp>
    </p:spTree>
    <p:extLst>
      <p:ext uri="{BB962C8B-B14F-4D97-AF65-F5344CB8AC3E}">
        <p14:creationId xmlns:p14="http://schemas.microsoft.com/office/powerpoint/2010/main" val="584875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311EF-CBB1-1B48-98F8-59ACAC9AAD30}"/>
              </a:ext>
            </a:extLst>
          </p:cNvPr>
          <p:cNvSpPr>
            <a:spLocks noGrp="1"/>
          </p:cNvSpPr>
          <p:nvPr>
            <p:ph type="title"/>
          </p:nvPr>
        </p:nvSpPr>
        <p:spPr/>
        <p:txBody>
          <a:bodyPr/>
          <a:lstStyle/>
          <a:p>
            <a:r>
              <a:rPr lang="en-US" b="1" dirty="0"/>
              <a:t>Terms to be Familiar With</a:t>
            </a:r>
            <a:r>
              <a:rPr lang="en-US" dirty="0"/>
              <a:t>:</a:t>
            </a:r>
          </a:p>
        </p:txBody>
      </p:sp>
      <p:sp>
        <p:nvSpPr>
          <p:cNvPr id="3" name="Content Placeholder 2">
            <a:extLst>
              <a:ext uri="{FF2B5EF4-FFF2-40B4-BE49-F238E27FC236}">
                <a16:creationId xmlns:a16="http://schemas.microsoft.com/office/drawing/2014/main" id="{66F609E0-BDCC-7D47-943F-DFCD15E9A22C}"/>
              </a:ext>
            </a:extLst>
          </p:cNvPr>
          <p:cNvSpPr>
            <a:spLocks noGrp="1"/>
          </p:cNvSpPr>
          <p:nvPr>
            <p:ph idx="1"/>
          </p:nvPr>
        </p:nvSpPr>
        <p:spPr>
          <a:xfrm>
            <a:off x="1027814" y="1701209"/>
            <a:ext cx="9542325" cy="5156791"/>
          </a:xfrm>
        </p:spPr>
        <p:txBody>
          <a:bodyPr>
            <a:normAutofit fontScale="92500" lnSpcReduction="20000"/>
          </a:bodyPr>
          <a:lstStyle/>
          <a:p>
            <a:pPr marL="112712" indent="0" rtl="0" fontAlgn="base">
              <a:spcBef>
                <a:spcPts val="0"/>
              </a:spcBef>
              <a:spcAft>
                <a:spcPts val="0"/>
              </a:spcAft>
              <a:buNone/>
            </a:pPr>
            <a:r>
              <a:rPr lang="en-US" sz="1300" b="0" i="0" u="none" strike="noStrike" dirty="0">
                <a:effectLst/>
                <a:latin typeface="Arial" panose="020B0604020202020204" pitchFamily="34" charset="0"/>
              </a:rPr>
              <a:t>3. Specific offenses:</a:t>
            </a: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Sexual assault meaning an offense classified as a forcible or nonforcible sex offense under the uniform crime reporting system of the Federal Bureau of Investigation; </a:t>
            </a:r>
          </a:p>
          <a:p>
            <a:pPr lvl="2" fontAlgn="base"/>
            <a:r>
              <a:rPr lang="en-US" sz="1400" dirty="0">
                <a:latin typeface="Calibri" panose="020F0502020204030204" pitchFamily="34" charset="0"/>
                <a:ea typeface="Calibri" panose="020F0502020204030204" pitchFamily="34" charset="0"/>
                <a:cs typeface="Times New Roman" panose="02020603050405020304" pitchFamily="18" charset="0"/>
              </a:rPr>
              <a:t>F</a:t>
            </a:r>
            <a:r>
              <a:rPr lang="en-US" sz="1400" dirty="0">
                <a:effectLst/>
                <a:latin typeface="Calibri" panose="020F0502020204030204" pitchFamily="34" charset="0"/>
                <a:ea typeface="Calibri" panose="020F0502020204030204" pitchFamily="34" charset="0"/>
                <a:cs typeface="Times New Roman" panose="02020603050405020304" pitchFamily="18" charset="0"/>
              </a:rPr>
              <a:t>orcible </a:t>
            </a:r>
            <a:r>
              <a:rPr lang="en-US" sz="1400" dirty="0">
                <a:latin typeface="Calibri" panose="020F0502020204030204" pitchFamily="34" charset="0"/>
                <a:ea typeface="Calibri" panose="020F0502020204030204" pitchFamily="34" charset="0"/>
                <a:cs typeface="Times New Roman" panose="02020603050405020304" pitchFamily="18" charset="0"/>
              </a:rPr>
              <a:t>R</a:t>
            </a:r>
            <a:r>
              <a:rPr lang="en-US" sz="1400" dirty="0">
                <a:effectLst/>
                <a:latin typeface="Calibri" panose="020F0502020204030204" pitchFamily="34" charset="0"/>
                <a:ea typeface="Calibri" panose="020F0502020204030204" pitchFamily="34" charset="0"/>
                <a:cs typeface="Times New Roman" panose="02020603050405020304" pitchFamily="18" charset="0"/>
              </a:rPr>
              <a:t>ape – means the carnal knowledge of a person, forcibly and/or against that persons will; or not forcibly or against that person’s will where the person is incapable of giving consent because of their youth or because of their temporary or permanent mental or physical incapacity</a:t>
            </a:r>
          </a:p>
          <a:p>
            <a:pPr lvl="2" fontAlgn="base"/>
            <a:r>
              <a:rPr lang="en-US" sz="1400" dirty="0">
                <a:latin typeface="Calibri" panose="020F0502020204030204" pitchFamily="34" charset="0"/>
                <a:ea typeface="Calibri" panose="020F0502020204030204" pitchFamily="34" charset="0"/>
                <a:cs typeface="Times New Roman" panose="02020603050405020304" pitchFamily="18" charset="0"/>
              </a:rPr>
              <a:t>F</a:t>
            </a:r>
            <a:r>
              <a:rPr lang="en-US" sz="1400" dirty="0">
                <a:effectLst/>
                <a:latin typeface="Calibri" panose="020F0502020204030204" pitchFamily="34" charset="0"/>
                <a:ea typeface="Calibri" panose="020F0502020204030204" pitchFamily="34" charset="0"/>
                <a:cs typeface="Times New Roman" panose="02020603050405020304" pitchFamily="18" charset="0"/>
              </a:rPr>
              <a:t>orcible </a:t>
            </a:r>
            <a:r>
              <a:rPr lang="en-US" sz="1400" dirty="0">
                <a:latin typeface="Calibri" panose="020F0502020204030204" pitchFamily="34" charset="0"/>
                <a:ea typeface="Calibri" panose="020F0502020204030204" pitchFamily="34" charset="0"/>
                <a:cs typeface="Times New Roman" panose="02020603050405020304" pitchFamily="18" charset="0"/>
              </a:rPr>
              <a:t>S</a:t>
            </a:r>
            <a:r>
              <a:rPr lang="en-US" sz="1400" dirty="0">
                <a:effectLst/>
                <a:latin typeface="Calibri" panose="020F0502020204030204" pitchFamily="34" charset="0"/>
                <a:ea typeface="Calibri" panose="020F0502020204030204" pitchFamily="34" charset="0"/>
                <a:cs typeface="Times New Roman" panose="02020603050405020304" pitchFamily="18" charset="0"/>
              </a:rPr>
              <a:t>odomy – means oral or anal sexual intercourse with another person, forcibly and/or against that person’s will; or not forcibly or against that person’s will where the person is incapable of giving consent because of their youth or because of their temporary or permanent mental or physical incapacity.</a:t>
            </a:r>
          </a:p>
          <a:p>
            <a:pPr lvl="2" fontAlgn="base"/>
            <a:r>
              <a:rPr lang="en-US" sz="1400" dirty="0">
                <a:ea typeface="Calibri" panose="020F0502020204030204" pitchFamily="34" charset="0"/>
                <a:cs typeface="Times New Roman" panose="02020603050405020304" pitchFamily="18" charset="0"/>
              </a:rPr>
              <a:t>Sexual Assault with an object – means the use of an object or instrument to unlawfully penetrate, however slightly, the genital or anal opening of the body or another person, forcibly and/or against that person’s will; or not forcibly or against that person’s will where the person is incapable of giving consent because of their youth or because of their temporary or permanent mental or physical incapacity.</a:t>
            </a:r>
          </a:p>
          <a:p>
            <a:pPr lvl="2" fontAlgn="base"/>
            <a:r>
              <a:rPr lang="en-US" sz="1400" dirty="0">
                <a:ea typeface="Calibri" panose="020F0502020204030204" pitchFamily="34" charset="0"/>
                <a:cs typeface="Times New Roman" panose="02020603050405020304" pitchFamily="18" charset="0"/>
              </a:rPr>
              <a:t>Forcible Fondling - means the touching of the private body parts of another person for the purpose of sexual gratification, forcibly and/or against the person’s will; or not forcibly or against that person’s will where the person is incapable of giving consent because of their youth or because of their temporary or permanent mental or physical incapacity</a:t>
            </a:r>
          </a:p>
          <a:p>
            <a:pPr lvl="2" fontAlgn="base"/>
            <a:r>
              <a:rPr lang="en-US" sz="1400" dirty="0"/>
              <a:t>Incest—Non-Forcible sexual intercourse between persons who are related to each other within the degrees wherein marriage is prohibited by law. </a:t>
            </a:r>
          </a:p>
          <a:p>
            <a:pPr lvl="2" fontAlgn="base"/>
            <a:r>
              <a:rPr lang="en-US" sz="1400" dirty="0"/>
              <a:t>Statutory Rape—Non-Forcible sexual intercourse with a person who is under the statutory age of consent.</a:t>
            </a:r>
          </a:p>
          <a:p>
            <a:pPr lvl="2" fontAlgn="base"/>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rtl="0" fontAlgn="base">
              <a:spcBef>
                <a:spcPts val="0"/>
              </a:spcBef>
              <a:spcAft>
                <a:spcPts val="0"/>
              </a:spcAft>
              <a:buFont typeface="+mj-lt"/>
              <a:buAutoNum type="arabicPeriod"/>
            </a:pPr>
            <a:endParaRPr lang="en-US" sz="1300" b="0" i="0" u="none" strike="noStrike" dirty="0">
              <a:effectLst/>
              <a:latin typeface="Arial" panose="020B0604020202020204" pitchFamily="34" charset="0"/>
            </a:endParaRPr>
          </a:p>
          <a:p>
            <a:pPr marL="457200" lvl="1" indent="0" rtl="0" fontAlgn="base">
              <a:spcBef>
                <a:spcPts val="0"/>
              </a:spcBef>
              <a:spcAft>
                <a:spcPts val="0"/>
              </a:spcAft>
              <a:buNone/>
            </a:pPr>
            <a:endParaRPr lang="en-US" sz="1100" b="0" i="0" u="none" strike="noStrike" dirty="0">
              <a:solidFill>
                <a:srgbClr val="000000"/>
              </a:solidFill>
              <a:effectLst/>
              <a:latin typeface="Arial" panose="020B0604020202020204" pitchFamily="34" charset="0"/>
            </a:endParaRPr>
          </a:p>
          <a:p>
            <a:pPr marL="6350" indent="0" fontAlgn="base">
              <a:spcBef>
                <a:spcPts val="0"/>
              </a:spcBef>
              <a:spcAft>
                <a:spcPts val="0"/>
              </a:spcAft>
              <a:buNone/>
            </a:pPr>
            <a:endParaRPr lang="en-US" sz="1500" b="0" i="0" u="none" strike="noStrike" dirty="0">
              <a:effectLst/>
              <a:latin typeface="Arial" panose="020B0604020202020204" pitchFamily="34" charset="0"/>
            </a:endParaRPr>
          </a:p>
        </p:txBody>
      </p:sp>
    </p:spTree>
    <p:extLst>
      <p:ext uri="{BB962C8B-B14F-4D97-AF65-F5344CB8AC3E}">
        <p14:creationId xmlns:p14="http://schemas.microsoft.com/office/powerpoint/2010/main" val="727984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311EF-CBB1-1B48-98F8-59ACAC9AAD30}"/>
              </a:ext>
            </a:extLst>
          </p:cNvPr>
          <p:cNvSpPr>
            <a:spLocks noGrp="1"/>
          </p:cNvSpPr>
          <p:nvPr>
            <p:ph type="title"/>
          </p:nvPr>
        </p:nvSpPr>
        <p:spPr/>
        <p:txBody>
          <a:bodyPr/>
          <a:lstStyle/>
          <a:p>
            <a:r>
              <a:rPr lang="en-US" b="1" dirty="0"/>
              <a:t>Terms to be Familiar With</a:t>
            </a:r>
            <a:r>
              <a:rPr lang="en-US" dirty="0"/>
              <a:t>:</a:t>
            </a:r>
          </a:p>
        </p:txBody>
      </p:sp>
      <p:sp>
        <p:nvSpPr>
          <p:cNvPr id="3" name="Content Placeholder 2">
            <a:extLst>
              <a:ext uri="{FF2B5EF4-FFF2-40B4-BE49-F238E27FC236}">
                <a16:creationId xmlns:a16="http://schemas.microsoft.com/office/drawing/2014/main" id="{66F609E0-BDCC-7D47-943F-DFCD15E9A22C}"/>
              </a:ext>
            </a:extLst>
          </p:cNvPr>
          <p:cNvSpPr>
            <a:spLocks noGrp="1"/>
          </p:cNvSpPr>
          <p:nvPr>
            <p:ph idx="1"/>
          </p:nvPr>
        </p:nvSpPr>
        <p:spPr>
          <a:xfrm>
            <a:off x="1027814" y="1701209"/>
            <a:ext cx="9542325" cy="5156791"/>
          </a:xfrm>
        </p:spPr>
        <p:txBody>
          <a:bodyPr>
            <a:normAutofit/>
          </a:bodyPr>
          <a:lstStyle/>
          <a:p>
            <a:pPr marL="112712" indent="0" rtl="0" fontAlgn="base">
              <a:spcBef>
                <a:spcPts val="0"/>
              </a:spcBef>
              <a:spcAft>
                <a:spcPts val="0"/>
              </a:spcAft>
              <a:buNone/>
            </a:pPr>
            <a:r>
              <a:rPr lang="en-US" sz="1300" b="0" i="0" u="none" strike="noStrike" dirty="0">
                <a:effectLst/>
                <a:latin typeface="Arial" panose="020B0604020202020204" pitchFamily="34" charset="0"/>
              </a:rPr>
              <a:t>3. Specific offenses (Continued):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rtl="0" fontAlgn="base">
              <a:spcBef>
                <a:spcPts val="0"/>
              </a:spcBef>
              <a:spcAft>
                <a:spcPts val="0"/>
              </a:spcAft>
              <a:buFont typeface="+mj-lt"/>
              <a:buAutoNum type="arabicPeriod"/>
            </a:pPr>
            <a:endParaRPr lang="en-US" sz="1300" b="0" i="0" u="none" strike="noStrike" dirty="0">
              <a:effectLst/>
              <a:latin typeface="Arial" panose="020B0604020202020204" pitchFamily="34" charset="0"/>
            </a:endParaRPr>
          </a:p>
          <a:p>
            <a:pPr marL="457200" lvl="1" indent="0" rtl="0" fontAlgn="base">
              <a:spcBef>
                <a:spcPts val="0"/>
              </a:spcBef>
              <a:spcAft>
                <a:spcPts val="0"/>
              </a:spcAft>
              <a:buNone/>
            </a:pPr>
            <a:r>
              <a:rPr lang="en-US" sz="1300" b="0" i="0" u="none" strike="noStrike" dirty="0">
                <a:effectLst/>
                <a:latin typeface="Arial" panose="020B0604020202020204" pitchFamily="34" charset="0"/>
              </a:rPr>
              <a:t>2. Dating violence meaning violence committed by a person:</a:t>
            </a:r>
          </a:p>
          <a:p>
            <a:pPr marL="1143000" lvl="2" indent="-228600" rtl="0" fontAlgn="base">
              <a:spcBef>
                <a:spcPts val="0"/>
              </a:spcBef>
              <a:spcAft>
                <a:spcPts val="0"/>
              </a:spcAft>
              <a:buFont typeface="+mj-lt"/>
              <a:buAutoNum type="arabicPeriod"/>
            </a:pPr>
            <a:r>
              <a:rPr lang="en-US" sz="1300" b="0" i="0" u="none" strike="noStrike" dirty="0">
                <a:effectLst/>
                <a:latin typeface="Arial" panose="020B0604020202020204" pitchFamily="34" charset="0"/>
              </a:rPr>
              <a:t>Who is or has been in a social relationship of a romantic or intimate nature with the victim; and</a:t>
            </a:r>
          </a:p>
          <a:p>
            <a:pPr marL="1143000" lvl="2" indent="-228600" rtl="0" fontAlgn="base">
              <a:spcBef>
                <a:spcPts val="0"/>
              </a:spcBef>
              <a:spcAft>
                <a:spcPts val="0"/>
              </a:spcAft>
              <a:buFont typeface="+mj-lt"/>
              <a:buAutoNum type="arabicPeriod"/>
            </a:pPr>
            <a:r>
              <a:rPr lang="en-US" sz="1300" b="0" i="0" u="none" strike="noStrike" dirty="0">
                <a:effectLst/>
                <a:latin typeface="Arial" panose="020B0604020202020204" pitchFamily="34" charset="0"/>
              </a:rPr>
              <a:t>Where the existence of such a relationship shall be determined based on a consideration of the following factors:</a:t>
            </a:r>
          </a:p>
          <a:p>
            <a:pPr marL="1828800" rtl="0" fontAlgn="base">
              <a:spcBef>
                <a:spcPts val="0"/>
              </a:spcBef>
              <a:spcAft>
                <a:spcPts val="0"/>
              </a:spcAft>
              <a:buFont typeface="+mj-lt"/>
              <a:buAutoNum type="arabicPeriod"/>
            </a:pPr>
            <a:r>
              <a:rPr lang="en-US" sz="1300" b="0" i="0" u="none" strike="noStrike" dirty="0">
                <a:effectLst/>
                <a:latin typeface="Arial" panose="020B0604020202020204" pitchFamily="34" charset="0"/>
              </a:rPr>
              <a:t>The length of the relationship;</a:t>
            </a:r>
          </a:p>
          <a:p>
            <a:pPr marL="1828800" rtl="0" fontAlgn="base">
              <a:spcBef>
                <a:spcPts val="0"/>
              </a:spcBef>
              <a:spcAft>
                <a:spcPts val="0"/>
              </a:spcAft>
              <a:buFont typeface="+mj-lt"/>
              <a:buAutoNum type="arabicPeriod"/>
            </a:pPr>
            <a:r>
              <a:rPr lang="en-US" sz="1300" b="0" i="0" u="none" strike="noStrike" dirty="0">
                <a:effectLst/>
                <a:latin typeface="Arial" panose="020B0604020202020204" pitchFamily="34" charset="0"/>
              </a:rPr>
              <a:t>The type of relationship; and </a:t>
            </a:r>
          </a:p>
          <a:p>
            <a:pPr marL="1828800" rtl="0" fontAlgn="base">
              <a:spcBef>
                <a:spcPts val="0"/>
              </a:spcBef>
              <a:spcAft>
                <a:spcPts val="0"/>
              </a:spcAft>
              <a:buFont typeface="+mj-lt"/>
              <a:buAutoNum type="arabicPeriod"/>
            </a:pPr>
            <a:r>
              <a:rPr lang="en-US" sz="1300" b="0" i="0" u="none" strike="noStrike" dirty="0">
                <a:effectLst/>
                <a:latin typeface="Arial" panose="020B0604020202020204" pitchFamily="34" charset="0"/>
              </a:rPr>
              <a:t>The frequency of interaction between the persons involved in the relationship;</a:t>
            </a:r>
          </a:p>
          <a:p>
            <a:pPr marL="569912" indent="0" rtl="0" fontAlgn="base">
              <a:spcBef>
                <a:spcPts val="0"/>
              </a:spcBef>
              <a:spcAft>
                <a:spcPts val="0"/>
              </a:spcAft>
              <a:buNone/>
            </a:pPr>
            <a:r>
              <a:rPr lang="en-US" sz="1300" b="0" i="0" u="none" strike="noStrike" dirty="0">
                <a:effectLst/>
                <a:latin typeface="Arial" panose="020B0604020202020204" pitchFamily="34" charset="0"/>
              </a:rPr>
              <a:t>3. Domestic violence meaning felony or misdemeanor crimes committed by a person who:</a:t>
            </a:r>
          </a:p>
          <a:p>
            <a:pPr marL="1206500" lvl="2" indent="-285750" fontAlgn="base">
              <a:spcBef>
                <a:spcPts val="0"/>
              </a:spcBef>
              <a:spcAft>
                <a:spcPts val="0"/>
              </a:spcAft>
              <a:buFont typeface="+mj-lt"/>
              <a:buAutoNum type="arabicPeriod"/>
            </a:pPr>
            <a:r>
              <a:rPr lang="en-US" sz="1300" b="0" i="0" u="none" strike="noStrike" dirty="0">
                <a:effectLst/>
                <a:latin typeface="Arial" panose="020B0604020202020204" pitchFamily="34" charset="0"/>
              </a:rPr>
              <a:t>Is a current or former spouse or intimate partner of the victim under the family or domestic violence laws of the jurisdiction of the School, or a person similarly situated to a spouse of the victim;</a:t>
            </a:r>
          </a:p>
          <a:p>
            <a:pPr marL="1206500" lvl="2" indent="-285750" fontAlgn="base">
              <a:spcBef>
                <a:spcPts val="0"/>
              </a:spcBef>
              <a:spcAft>
                <a:spcPts val="0"/>
              </a:spcAft>
              <a:buFont typeface="+mj-lt"/>
              <a:buAutoNum type="arabicPeriod"/>
            </a:pPr>
            <a:r>
              <a:rPr lang="en-US" sz="1300" b="0" i="0" u="none" strike="noStrike" dirty="0">
                <a:effectLst/>
                <a:latin typeface="Arial" panose="020B0604020202020204" pitchFamily="34" charset="0"/>
              </a:rPr>
              <a:t>Is cohabitating, or has cohabitated, with the victim as a spouse or intimate partner;</a:t>
            </a:r>
          </a:p>
          <a:p>
            <a:pPr marL="1206500" lvl="2" indent="-285750" fontAlgn="base">
              <a:spcBef>
                <a:spcPts val="0"/>
              </a:spcBef>
              <a:spcAft>
                <a:spcPts val="0"/>
              </a:spcAft>
              <a:buFont typeface="+mj-lt"/>
              <a:buAutoNum type="arabicPeriod"/>
            </a:pPr>
            <a:r>
              <a:rPr lang="en-US" sz="1300" b="0" i="0" u="none" strike="noStrike" dirty="0">
                <a:effectLst/>
                <a:latin typeface="Arial" panose="020B0604020202020204" pitchFamily="34" charset="0"/>
              </a:rPr>
              <a:t>Shares a child in common with the victim; or</a:t>
            </a:r>
          </a:p>
          <a:p>
            <a:pPr marL="1206500" lvl="2" indent="-285750" fontAlgn="base">
              <a:spcBef>
                <a:spcPts val="0"/>
              </a:spcBef>
              <a:spcAft>
                <a:spcPts val="0"/>
              </a:spcAft>
              <a:buFont typeface="+mj-lt"/>
              <a:buAutoNum type="arabicPeriod"/>
            </a:pPr>
            <a:r>
              <a:rPr lang="en-US" sz="1300" b="0" i="0" u="none" strike="noStrike" dirty="0">
                <a:effectLst/>
                <a:latin typeface="Arial" panose="020B0604020202020204" pitchFamily="34" charset="0"/>
              </a:rPr>
              <a:t>Commits acts against a youth or adult victim who is protected from those acts under the family or domestic violence laws of the jurisdiction; or</a:t>
            </a:r>
          </a:p>
          <a:p>
            <a:pPr marL="569912" indent="0" rtl="0" fontAlgn="base">
              <a:spcBef>
                <a:spcPts val="0"/>
              </a:spcBef>
              <a:spcAft>
                <a:spcPts val="0"/>
              </a:spcAft>
              <a:buNone/>
            </a:pPr>
            <a:r>
              <a:rPr lang="en-US" sz="1300" b="0" i="0" u="none" strike="noStrike" dirty="0">
                <a:effectLst/>
                <a:latin typeface="Arial" panose="020B0604020202020204" pitchFamily="34" charset="0"/>
              </a:rPr>
              <a:t>4. Stalking meaning engaging in a course of conduct directed at a specific person that would cause a reasonable person to:</a:t>
            </a:r>
          </a:p>
          <a:p>
            <a:pPr marL="1206500" lvl="2" indent="-285750" fontAlgn="base">
              <a:spcBef>
                <a:spcPts val="0"/>
              </a:spcBef>
              <a:spcAft>
                <a:spcPts val="0"/>
              </a:spcAft>
              <a:buFont typeface="+mj-lt"/>
              <a:buAutoNum type="arabicPeriod"/>
            </a:pPr>
            <a:r>
              <a:rPr lang="en-US" sz="1300" b="0" i="0" u="none" strike="noStrike" dirty="0">
                <a:effectLst/>
                <a:latin typeface="Arial" panose="020B0604020202020204" pitchFamily="34" charset="0"/>
              </a:rPr>
              <a:t>Fear for the person’s safety or the safety of others; or</a:t>
            </a:r>
          </a:p>
          <a:p>
            <a:pPr marL="1206500" lvl="2" indent="-285750" fontAlgn="base">
              <a:spcBef>
                <a:spcPts val="0"/>
              </a:spcBef>
              <a:spcAft>
                <a:spcPts val="0"/>
              </a:spcAft>
              <a:buFont typeface="+mj-lt"/>
              <a:buAutoNum type="arabicPeriod"/>
            </a:pPr>
            <a:r>
              <a:rPr lang="en-US" sz="1300" b="0" i="0" u="none" strike="noStrike" dirty="0">
                <a:effectLst/>
                <a:latin typeface="Arial" panose="020B0604020202020204" pitchFamily="34" charset="0"/>
              </a:rPr>
              <a:t>Suffer substantial emotional distress.</a:t>
            </a:r>
          </a:p>
          <a:p>
            <a:pPr marL="457200" lvl="1" indent="0" rtl="0" fontAlgn="base">
              <a:spcBef>
                <a:spcPts val="0"/>
              </a:spcBef>
              <a:spcAft>
                <a:spcPts val="0"/>
              </a:spcAft>
              <a:buNone/>
            </a:pPr>
            <a:endParaRPr lang="en-US" sz="1100" b="0" i="0" u="none" strike="noStrike" dirty="0">
              <a:solidFill>
                <a:srgbClr val="000000"/>
              </a:solidFill>
              <a:effectLst/>
              <a:latin typeface="Arial" panose="020B0604020202020204" pitchFamily="34" charset="0"/>
            </a:endParaRPr>
          </a:p>
          <a:p>
            <a:pPr marL="6350" indent="0" fontAlgn="base">
              <a:spcBef>
                <a:spcPts val="0"/>
              </a:spcBef>
              <a:spcAft>
                <a:spcPts val="0"/>
              </a:spcAft>
              <a:buNone/>
            </a:pPr>
            <a:endParaRPr lang="en-US" sz="1500" b="0" i="0" u="none" strike="noStrike" dirty="0">
              <a:effectLst/>
              <a:latin typeface="Arial" panose="020B0604020202020204" pitchFamily="34" charset="0"/>
            </a:endParaRPr>
          </a:p>
        </p:txBody>
      </p:sp>
    </p:spTree>
    <p:extLst>
      <p:ext uri="{BB962C8B-B14F-4D97-AF65-F5344CB8AC3E}">
        <p14:creationId xmlns:p14="http://schemas.microsoft.com/office/powerpoint/2010/main" val="160462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311EF-CBB1-1B48-98F8-59ACAC9AAD30}"/>
              </a:ext>
            </a:extLst>
          </p:cNvPr>
          <p:cNvSpPr>
            <a:spLocks noGrp="1"/>
          </p:cNvSpPr>
          <p:nvPr>
            <p:ph type="title"/>
          </p:nvPr>
        </p:nvSpPr>
        <p:spPr/>
        <p:txBody>
          <a:bodyPr/>
          <a:lstStyle/>
          <a:p>
            <a:r>
              <a:rPr lang="en-US" b="1" dirty="0"/>
              <a:t>Terms to be Familiar With</a:t>
            </a:r>
            <a:r>
              <a:rPr lang="en-US" dirty="0"/>
              <a:t>:</a:t>
            </a:r>
          </a:p>
        </p:txBody>
      </p:sp>
      <p:sp>
        <p:nvSpPr>
          <p:cNvPr id="3" name="Content Placeholder 2">
            <a:extLst>
              <a:ext uri="{FF2B5EF4-FFF2-40B4-BE49-F238E27FC236}">
                <a16:creationId xmlns:a16="http://schemas.microsoft.com/office/drawing/2014/main" id="{66F609E0-BDCC-7D47-943F-DFCD15E9A22C}"/>
              </a:ext>
            </a:extLst>
          </p:cNvPr>
          <p:cNvSpPr>
            <a:spLocks noGrp="1"/>
          </p:cNvSpPr>
          <p:nvPr>
            <p:ph idx="1"/>
          </p:nvPr>
        </p:nvSpPr>
        <p:spPr>
          <a:xfrm>
            <a:off x="1027814" y="1701209"/>
            <a:ext cx="9542325" cy="5156791"/>
          </a:xfrm>
        </p:spPr>
        <p:txBody>
          <a:bodyPr>
            <a:normAutofit/>
          </a:bodyPr>
          <a:lstStyle/>
          <a:p>
            <a:pPr indent="0">
              <a:spcBef>
                <a:spcPts val="0"/>
              </a:spcBef>
              <a:spcAft>
                <a:spcPts val="0"/>
              </a:spcAft>
              <a:buNone/>
            </a:pPr>
            <a:r>
              <a:rPr lang="en-US" sz="1300" b="1" i="0" u="none" strike="noStrike" dirty="0">
                <a:effectLst/>
                <a:latin typeface="+mj-lt"/>
              </a:rPr>
              <a:t>Student</a:t>
            </a:r>
            <a:r>
              <a:rPr lang="en-US" sz="1300" b="0" i="0" u="none" strike="noStrike" dirty="0">
                <a:effectLst/>
                <a:latin typeface="+mj-lt"/>
              </a:rPr>
              <a:t> means a person who has gained admission. </a:t>
            </a:r>
            <a:endParaRPr lang="en-US" sz="1300" b="0" dirty="0">
              <a:effectLst/>
              <a:latin typeface="+mj-lt"/>
            </a:endParaRPr>
          </a:p>
          <a:p>
            <a:pPr marL="112712" indent="0" rtl="0">
              <a:spcBef>
                <a:spcPts val="0"/>
              </a:spcBef>
              <a:spcAft>
                <a:spcPts val="0"/>
              </a:spcAft>
              <a:buNone/>
            </a:pPr>
            <a:endParaRPr lang="en-US" sz="1300" b="1" i="0" u="none" strike="noStrike" dirty="0">
              <a:effectLst/>
              <a:latin typeface="+mj-lt"/>
            </a:endParaRPr>
          </a:p>
          <a:p>
            <a:pPr marL="112712" indent="0" rtl="0">
              <a:spcBef>
                <a:spcPts val="0"/>
              </a:spcBef>
              <a:spcAft>
                <a:spcPts val="0"/>
              </a:spcAft>
              <a:buNone/>
            </a:pPr>
            <a:r>
              <a:rPr lang="en-US" sz="1300" b="1" i="0" u="none" strike="noStrike" dirty="0">
                <a:effectLst/>
                <a:latin typeface="+mj-lt"/>
              </a:rPr>
              <a:t>Student with a Disability</a:t>
            </a:r>
            <a:r>
              <a:rPr lang="en-US" sz="1300" b="0" i="0" u="none" strike="noStrike" dirty="0">
                <a:effectLst/>
                <a:latin typeface="+mj-lt"/>
              </a:rPr>
              <a:t> means a student who is an individual with a disability as defined in the Rehabilitation Act of 1973, as amended, 29 U.S.C. 705(9)(B), (20)(B), or a child with a disability as defined in the Individuals with Disabilities Education Act, 20 U.S.C. 1401(3). </a:t>
            </a:r>
            <a:endParaRPr lang="en-US" sz="1300" b="0" dirty="0">
              <a:effectLst/>
              <a:latin typeface="+mj-lt"/>
            </a:endParaRPr>
          </a:p>
          <a:p>
            <a:pPr marL="112712" indent="0" rtl="0">
              <a:spcBef>
                <a:spcPts val="0"/>
              </a:spcBef>
              <a:spcAft>
                <a:spcPts val="0"/>
              </a:spcAft>
              <a:buNone/>
            </a:pPr>
            <a:endParaRPr lang="en-US" sz="1300" b="1" dirty="0">
              <a:latin typeface="+mj-lt"/>
            </a:endParaRPr>
          </a:p>
          <a:p>
            <a:pPr marL="112712" indent="0" rtl="0">
              <a:spcBef>
                <a:spcPts val="0"/>
              </a:spcBef>
              <a:spcAft>
                <a:spcPts val="0"/>
              </a:spcAft>
              <a:buNone/>
            </a:pPr>
            <a:r>
              <a:rPr lang="en-US" sz="1300" b="1" i="0" u="none" strike="noStrike" dirty="0">
                <a:effectLst/>
                <a:latin typeface="+mj-lt"/>
              </a:rPr>
              <a:t>Supportive Measures</a:t>
            </a:r>
            <a:r>
              <a:rPr lang="en-US" sz="1300" b="0" i="0" u="none" strike="noStrike" dirty="0">
                <a:effectLst/>
                <a:latin typeface="+mj-lt"/>
              </a:rPr>
              <a:t> means individualized measures offered as appropriate, as reasonably available, without unreasonably burdening a complainant or respondent, not for punitive or disciplinary reasons, and without fee or charge to the complainant or respondent to:</a:t>
            </a:r>
            <a:endParaRPr lang="en-US" sz="1300" b="0" dirty="0">
              <a:effectLst/>
              <a:latin typeface="+mj-lt"/>
            </a:endParaRPr>
          </a:p>
          <a:p>
            <a:pPr marL="457200" rtl="0" fontAlgn="base">
              <a:spcBef>
                <a:spcPts val="0"/>
              </a:spcBef>
              <a:spcAft>
                <a:spcPts val="0"/>
              </a:spcAft>
              <a:buFont typeface="+mj-lt"/>
              <a:buAutoNum type="arabicPeriod"/>
            </a:pPr>
            <a:r>
              <a:rPr lang="en-US" sz="1300" b="0" i="0" u="none" strike="noStrike" dirty="0">
                <a:effectLst/>
                <a:latin typeface="+mj-lt"/>
              </a:rPr>
              <a:t>Restore or preserve that party’s access to the School’s education program or activity, including measures that are designed to protect the safety of the parties or the School’s educational environment; or</a:t>
            </a:r>
          </a:p>
          <a:p>
            <a:pPr marL="457200" rtl="0" fontAlgn="base">
              <a:spcBef>
                <a:spcPts val="0"/>
              </a:spcBef>
              <a:spcAft>
                <a:spcPts val="0"/>
              </a:spcAft>
              <a:buFont typeface="+mj-lt"/>
              <a:buAutoNum type="arabicPeriod"/>
            </a:pPr>
            <a:r>
              <a:rPr lang="en-US" sz="1300" b="0" i="0" u="none" strike="noStrike" dirty="0">
                <a:effectLst/>
                <a:latin typeface="+mj-lt"/>
              </a:rPr>
              <a:t>Provide support during the School’s grievance procedures, or during the informal resolution process. </a:t>
            </a:r>
          </a:p>
          <a:p>
            <a:pPr marL="457200" lvl="1" indent="0" rtl="0" fontAlgn="base">
              <a:spcBef>
                <a:spcPts val="0"/>
              </a:spcBef>
              <a:spcAft>
                <a:spcPts val="0"/>
              </a:spcAft>
              <a:buNone/>
            </a:pPr>
            <a:endParaRPr lang="en-US" sz="1100" b="0" i="0" u="none" strike="noStrike" dirty="0">
              <a:solidFill>
                <a:srgbClr val="000000"/>
              </a:solidFill>
              <a:effectLst/>
              <a:latin typeface="Arial" panose="020B0604020202020204" pitchFamily="34" charset="0"/>
            </a:endParaRPr>
          </a:p>
          <a:p>
            <a:pPr marL="6350" indent="0" fontAlgn="base">
              <a:spcBef>
                <a:spcPts val="0"/>
              </a:spcBef>
              <a:spcAft>
                <a:spcPts val="0"/>
              </a:spcAft>
              <a:buNone/>
            </a:pPr>
            <a:endParaRPr lang="en-US" sz="1500" b="0" i="0" u="none" strike="noStrike" dirty="0">
              <a:effectLst/>
              <a:latin typeface="Arial" panose="020B0604020202020204" pitchFamily="34" charset="0"/>
            </a:endParaRPr>
          </a:p>
        </p:txBody>
      </p:sp>
    </p:spTree>
    <p:extLst>
      <p:ext uri="{BB962C8B-B14F-4D97-AF65-F5344CB8AC3E}">
        <p14:creationId xmlns:p14="http://schemas.microsoft.com/office/powerpoint/2010/main" val="3015257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3F724-3290-EF48-8A8D-9A6944AEF983}"/>
              </a:ext>
            </a:extLst>
          </p:cNvPr>
          <p:cNvSpPr>
            <a:spLocks noGrp="1"/>
          </p:cNvSpPr>
          <p:nvPr>
            <p:ph type="title"/>
          </p:nvPr>
        </p:nvSpPr>
        <p:spPr>
          <a:xfrm>
            <a:off x="2729795" y="309716"/>
            <a:ext cx="7958331" cy="711027"/>
          </a:xfrm>
        </p:spPr>
        <p:txBody>
          <a:bodyPr/>
          <a:lstStyle/>
          <a:p>
            <a:r>
              <a:rPr lang="en-US" dirty="0"/>
              <a:t>Title IX Requirements</a:t>
            </a:r>
          </a:p>
        </p:txBody>
      </p:sp>
      <p:sp>
        <p:nvSpPr>
          <p:cNvPr id="3" name="Content Placeholder 2">
            <a:extLst>
              <a:ext uri="{FF2B5EF4-FFF2-40B4-BE49-F238E27FC236}">
                <a16:creationId xmlns:a16="http://schemas.microsoft.com/office/drawing/2014/main" id="{81B3591D-183F-DF49-84F8-40A1ECF9D13A}"/>
              </a:ext>
            </a:extLst>
          </p:cNvPr>
          <p:cNvSpPr>
            <a:spLocks noGrp="1"/>
          </p:cNvSpPr>
          <p:nvPr>
            <p:ph idx="1"/>
          </p:nvPr>
        </p:nvSpPr>
        <p:spPr>
          <a:xfrm>
            <a:off x="1020726" y="1020743"/>
            <a:ext cx="7482834" cy="5837257"/>
          </a:xfrm>
        </p:spPr>
        <p:txBody>
          <a:bodyPr>
            <a:normAutofit lnSpcReduction="10000"/>
          </a:bodyPr>
          <a:lstStyle/>
          <a:p>
            <a:endParaRPr lang="en-US" dirty="0"/>
          </a:p>
          <a:p>
            <a:pPr marL="0" indent="0" rtl="0" fontAlgn="base">
              <a:spcBef>
                <a:spcPts val="0"/>
              </a:spcBef>
              <a:spcAft>
                <a:spcPts val="0"/>
              </a:spcAft>
              <a:buNone/>
            </a:pPr>
            <a:r>
              <a:rPr lang="en-US" sz="1400" b="1" i="0" u="none" strike="noStrike" dirty="0">
                <a:effectLst/>
                <a:latin typeface="Arial" panose="020B0604020202020204" pitchFamily="34" charset="0"/>
              </a:rPr>
              <a:t>Sex Discrimination Prohibited.</a:t>
            </a:r>
            <a:r>
              <a:rPr lang="en-US" sz="1400" b="0" i="0" u="none" strike="noStrike" dirty="0">
                <a:effectLst/>
                <a:latin typeface="Arial" panose="020B0604020202020204" pitchFamily="34" charset="0"/>
              </a:rPr>
              <a:t> Except as permitted by law or regulation no person shall, on the basis of sex, be excluded from participation in, be denied the benefits of, or otherwise be subjected to discrimination under any academic, extracurricular, research, occupational training, or other education program or activity operated by the School. </a:t>
            </a:r>
          </a:p>
          <a:p>
            <a:pPr marL="742950" lvl="1" indent="-285750" rtl="0" fontAlgn="base">
              <a:spcBef>
                <a:spcPts val="0"/>
              </a:spcBef>
              <a:spcAft>
                <a:spcPts val="0"/>
              </a:spcAft>
              <a:buFont typeface="+mj-lt"/>
              <a:buAutoNum type="arabicPeriod"/>
            </a:pPr>
            <a:r>
              <a:rPr lang="en-US" sz="1400" dirty="0">
                <a:latin typeface="Arial" panose="020B0604020202020204" pitchFamily="34" charset="0"/>
              </a:rPr>
              <a:t>C</a:t>
            </a:r>
            <a:r>
              <a:rPr lang="en-US" sz="1400" b="0" i="0" u="none" strike="noStrike" dirty="0">
                <a:effectLst/>
                <a:latin typeface="Arial" panose="020B0604020202020204" pitchFamily="34" charset="0"/>
              </a:rPr>
              <a:t>onduct that is deemed to occur under the School’s “education program or activity” will include, but is not limited to, any conduct that is subject to the School’s disciplinary authority. The School has an obligation to address a sex based hostile environment under its education program or activity, even when some conduct alleged to be contributing to the hostile environment occurred outside the School’s education program or activity or outside the United States.</a:t>
            </a:r>
          </a:p>
          <a:p>
            <a:pPr marL="742950" lvl="1" indent="-285750" rtl="0" fontAlgn="base">
              <a:spcBef>
                <a:spcPts val="0"/>
              </a:spcBef>
              <a:spcAft>
                <a:spcPts val="0"/>
              </a:spcAft>
              <a:buFont typeface="+mj-lt"/>
              <a:buAutoNum type="arabicPeriod"/>
            </a:pPr>
            <a:r>
              <a:rPr lang="en-US" sz="1400" b="0" i="0" u="none" strike="noStrike" dirty="0">
                <a:effectLst/>
                <a:latin typeface="Arial" panose="020B0604020202020204" pitchFamily="34" charset="0"/>
              </a:rPr>
              <a:t>In the limited circumstances in which Title IX permits different treatment or separation on the basis of sex, the School will not carry out such different treatment or separation in a manner that discriminates on the basis of sex by subjecting a person to more than de minimis harm. </a:t>
            </a:r>
          </a:p>
          <a:p>
            <a:pPr marL="1143000" lvl="2" indent="-228600" rtl="0" fontAlgn="base">
              <a:spcBef>
                <a:spcPts val="0"/>
              </a:spcBef>
              <a:spcAft>
                <a:spcPts val="0"/>
              </a:spcAft>
              <a:buFont typeface="+mj-lt"/>
              <a:buAutoNum type="arabicPeriod"/>
            </a:pPr>
            <a:r>
              <a:rPr lang="en-US" sz="1400" b="0" i="0" u="none" strike="noStrike" dirty="0">
                <a:effectLst/>
                <a:latin typeface="Arial" panose="020B0604020202020204" pitchFamily="34" charset="0"/>
              </a:rPr>
              <a:t>Adopting a policy or engaging in a practice that prevents a person from participating in an education program or activity consistent with the person’s gender identity subjects a person to more than de minimis harm on the basis of sex.  (Use of restrooms, locker rooms, etc. must be consistent with gender identity)</a:t>
            </a:r>
          </a:p>
          <a:p>
            <a:pPr marL="1143000" lvl="2" indent="-228600" rtl="0" fontAlgn="base">
              <a:spcBef>
                <a:spcPts val="0"/>
              </a:spcBef>
              <a:spcAft>
                <a:spcPts val="0"/>
              </a:spcAft>
              <a:buFont typeface="+mj-lt"/>
              <a:buAutoNum type="arabicPeriod"/>
            </a:pPr>
            <a:r>
              <a:rPr lang="en-US" sz="1400" b="0" i="1" u="none" strike="noStrike" dirty="0">
                <a:effectLst/>
                <a:latin typeface="Arial" panose="020B0604020202020204" pitchFamily="34" charset="0"/>
              </a:rPr>
              <a:t>The rules do not address participation on sex-separate athletic teams and gender identity, which will be covered by a separate rule. </a:t>
            </a:r>
          </a:p>
          <a:p>
            <a:endParaRPr lang="en-US" dirty="0"/>
          </a:p>
        </p:txBody>
      </p:sp>
      <p:sp>
        <p:nvSpPr>
          <p:cNvPr id="6" name="TextBox 5">
            <a:extLst>
              <a:ext uri="{FF2B5EF4-FFF2-40B4-BE49-F238E27FC236}">
                <a16:creationId xmlns:a16="http://schemas.microsoft.com/office/drawing/2014/main" id="{94063FB6-F2E5-5C4C-B097-980712091B81}"/>
              </a:ext>
            </a:extLst>
          </p:cNvPr>
          <p:cNvSpPr txBox="1"/>
          <p:nvPr/>
        </p:nvSpPr>
        <p:spPr>
          <a:xfrm>
            <a:off x="6666271" y="7728155"/>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4423500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3F724-3290-EF48-8A8D-9A6944AEF983}"/>
              </a:ext>
            </a:extLst>
          </p:cNvPr>
          <p:cNvSpPr>
            <a:spLocks noGrp="1"/>
          </p:cNvSpPr>
          <p:nvPr>
            <p:ph type="title"/>
          </p:nvPr>
        </p:nvSpPr>
        <p:spPr>
          <a:xfrm>
            <a:off x="2729795" y="309716"/>
            <a:ext cx="7958331" cy="711027"/>
          </a:xfrm>
        </p:spPr>
        <p:txBody>
          <a:bodyPr/>
          <a:lstStyle/>
          <a:p>
            <a:r>
              <a:rPr lang="en-US" dirty="0"/>
              <a:t>Title IX Requirements</a:t>
            </a:r>
          </a:p>
        </p:txBody>
      </p:sp>
      <p:sp>
        <p:nvSpPr>
          <p:cNvPr id="3" name="Content Placeholder 2">
            <a:extLst>
              <a:ext uri="{FF2B5EF4-FFF2-40B4-BE49-F238E27FC236}">
                <a16:creationId xmlns:a16="http://schemas.microsoft.com/office/drawing/2014/main" id="{81B3591D-183F-DF49-84F8-40A1ECF9D13A}"/>
              </a:ext>
            </a:extLst>
          </p:cNvPr>
          <p:cNvSpPr>
            <a:spLocks noGrp="1"/>
          </p:cNvSpPr>
          <p:nvPr>
            <p:ph idx="1"/>
          </p:nvPr>
        </p:nvSpPr>
        <p:spPr>
          <a:xfrm>
            <a:off x="1020726" y="1020743"/>
            <a:ext cx="7482834" cy="5837257"/>
          </a:xfrm>
        </p:spPr>
        <p:txBody>
          <a:bodyPr>
            <a:normAutofit/>
          </a:bodyPr>
          <a:lstStyle/>
          <a:p>
            <a:endParaRPr lang="en-US" dirty="0"/>
          </a:p>
          <a:p>
            <a:pPr marL="0" indent="0" fontAlgn="base">
              <a:spcBef>
                <a:spcPts val="0"/>
              </a:spcBef>
              <a:spcAft>
                <a:spcPts val="0"/>
              </a:spcAft>
              <a:buNone/>
            </a:pPr>
            <a:r>
              <a:rPr lang="en-US" sz="1400" b="1" i="0" u="none" strike="noStrike" dirty="0">
                <a:effectLst/>
                <a:latin typeface="Arial" panose="020B0604020202020204" pitchFamily="34" charset="0"/>
              </a:rPr>
              <a:t>Types of Sex Discrimination: </a:t>
            </a:r>
            <a:r>
              <a:rPr lang="en-US" sz="1400" i="0" u="none" strike="noStrike" dirty="0">
                <a:effectLst/>
                <a:latin typeface="Arial" panose="020B0604020202020204" pitchFamily="34" charset="0"/>
              </a:rPr>
              <a:t>Review</a:t>
            </a:r>
            <a:r>
              <a:rPr lang="en-US" sz="1400" b="1" i="0" u="none" strike="noStrike" dirty="0">
                <a:effectLst/>
                <a:latin typeface="Arial" panose="020B0604020202020204" pitchFamily="34" charset="0"/>
              </a:rPr>
              <a:t> </a:t>
            </a:r>
            <a:r>
              <a:rPr lang="en-US" sz="1400" b="0" i="0" u="none" strike="noStrike" dirty="0">
                <a:effectLst/>
                <a:latin typeface="Arial" panose="020B0604020202020204" pitchFamily="34" charset="0"/>
              </a:rPr>
              <a:t>34 CFR Part 106 Subpart C D and E </a:t>
            </a:r>
          </a:p>
          <a:p>
            <a:pPr marL="0" indent="0" fontAlgn="base">
              <a:spcBef>
                <a:spcPts val="0"/>
              </a:spcBef>
              <a:spcAft>
                <a:spcPts val="0"/>
              </a:spcAft>
              <a:buNone/>
            </a:pPr>
            <a:endParaRPr lang="en-US" sz="1400" dirty="0">
              <a:latin typeface="Arial" panose="020B0604020202020204" pitchFamily="34" charset="0"/>
            </a:endParaRPr>
          </a:p>
          <a:p>
            <a:pPr marL="0" indent="0" fontAlgn="base">
              <a:spcBef>
                <a:spcPts val="0"/>
              </a:spcBef>
              <a:spcAft>
                <a:spcPts val="0"/>
              </a:spcAft>
              <a:buNone/>
            </a:pPr>
            <a:r>
              <a:rPr lang="en-US" sz="1400" b="0" i="0" u="none" strike="noStrike" dirty="0">
                <a:effectLst/>
                <a:latin typeface="Arial" panose="020B0604020202020204" pitchFamily="34" charset="0"/>
              </a:rPr>
              <a:t>Discrimination on the Basis of Sex in Admissions and Recruitment Prohibited including provisions related to admission, preference in admission, and recruitment. </a:t>
            </a:r>
          </a:p>
          <a:p>
            <a:pPr marL="0" indent="0" fontAlgn="base">
              <a:spcBef>
                <a:spcPts val="0"/>
              </a:spcBef>
              <a:spcAft>
                <a:spcPts val="0"/>
              </a:spcAft>
              <a:buNone/>
            </a:pPr>
            <a:endParaRPr lang="en-US" sz="1400" dirty="0">
              <a:latin typeface="Arial" panose="020B0604020202020204" pitchFamily="34" charset="0"/>
            </a:endParaRPr>
          </a:p>
          <a:p>
            <a:pPr marL="0" indent="0" fontAlgn="base">
              <a:spcBef>
                <a:spcPts val="0"/>
              </a:spcBef>
              <a:spcAft>
                <a:spcPts val="0"/>
              </a:spcAft>
              <a:buNone/>
            </a:pPr>
            <a:r>
              <a:rPr lang="en-US" sz="1400" b="0" i="0" u="none" strike="noStrike" dirty="0">
                <a:effectLst/>
                <a:latin typeface="Arial" panose="020B0604020202020204" pitchFamily="34" charset="0"/>
              </a:rPr>
              <a:t>Discrimination on the Basis of Sex in Education Programs or Activities Prohibited including provisions related to access to classes and schools; counseling and use of appraisal and counseling materials; financial assistance; parental, family, or marital status; pregnancy or related conditions; athletics; textbooks and curricular materials; and standards for measuring skill or progress in physical education classes. </a:t>
            </a:r>
          </a:p>
          <a:p>
            <a:pPr marL="0" indent="0" fontAlgn="base">
              <a:spcBef>
                <a:spcPts val="0"/>
              </a:spcBef>
              <a:spcAft>
                <a:spcPts val="0"/>
              </a:spcAft>
              <a:buNone/>
            </a:pPr>
            <a:endParaRPr lang="en-US" sz="1400" dirty="0">
              <a:latin typeface="Arial" panose="020B0604020202020204" pitchFamily="34" charset="0"/>
            </a:endParaRPr>
          </a:p>
          <a:p>
            <a:pPr marL="0" indent="0" fontAlgn="base">
              <a:spcBef>
                <a:spcPts val="0"/>
              </a:spcBef>
              <a:spcAft>
                <a:spcPts val="0"/>
              </a:spcAft>
              <a:buNone/>
            </a:pPr>
            <a:r>
              <a:rPr lang="en-US" sz="1400" b="0" i="0" u="none" strike="noStrike" dirty="0">
                <a:effectLst/>
                <a:latin typeface="Arial" panose="020B0604020202020204" pitchFamily="34" charset="0"/>
              </a:rPr>
              <a:t>Discrimination on the Basis of Sex in Employment in Education Programs or Activities Prohibited including provisions related to employment, employment criteria, recruitment, compensation, job classification and structure, fringe benefits, parental, family, or marital status; pregnancy or related conditions, advertising, pre-employment inquiries, sex as a bona-fide occupationa</a:t>
            </a:r>
            <a:r>
              <a:rPr lang="en-US" sz="1400" dirty="0">
                <a:latin typeface="Arial" panose="020B0604020202020204" pitchFamily="34" charset="0"/>
              </a:rPr>
              <a:t>l qualification. </a:t>
            </a:r>
          </a:p>
          <a:p>
            <a:pPr marL="0" indent="0" fontAlgn="base">
              <a:spcBef>
                <a:spcPts val="0"/>
              </a:spcBef>
              <a:spcAft>
                <a:spcPts val="0"/>
              </a:spcAft>
              <a:buNone/>
            </a:pPr>
            <a:endParaRPr lang="en-US" sz="1400" b="0" i="0" u="none" strike="noStrike" dirty="0">
              <a:effectLst/>
              <a:latin typeface="Arial" panose="020B0604020202020204" pitchFamily="34" charset="0"/>
            </a:endParaRPr>
          </a:p>
          <a:p>
            <a:pPr marL="0" indent="0" fontAlgn="base">
              <a:spcBef>
                <a:spcPts val="0"/>
              </a:spcBef>
              <a:spcAft>
                <a:spcPts val="0"/>
              </a:spcAft>
              <a:buNone/>
            </a:pPr>
            <a:r>
              <a:rPr lang="en-US" sz="1400" dirty="0">
                <a:latin typeface="Arial" panose="020B0604020202020204" pitchFamily="34" charset="0"/>
                <a:hlinkClick r:id="rId3"/>
              </a:rPr>
              <a:t>Link</a:t>
            </a:r>
            <a:r>
              <a:rPr lang="en-US" sz="1400" dirty="0">
                <a:latin typeface="Arial" panose="020B0604020202020204" pitchFamily="34" charset="0"/>
              </a:rPr>
              <a:t> to Review</a:t>
            </a:r>
            <a:endParaRPr lang="en-US" sz="1400" b="0" i="0" u="none" strike="noStrike" dirty="0">
              <a:effectLst/>
              <a:latin typeface="Arial" panose="020B0604020202020204" pitchFamily="34" charset="0"/>
            </a:endParaRPr>
          </a:p>
          <a:p>
            <a:pPr marL="0" indent="0" rtl="0" fontAlgn="base">
              <a:spcBef>
                <a:spcPts val="0"/>
              </a:spcBef>
              <a:spcAft>
                <a:spcPts val="0"/>
              </a:spcAft>
              <a:buNone/>
            </a:pPr>
            <a:endParaRPr lang="en-US" dirty="0"/>
          </a:p>
        </p:txBody>
      </p:sp>
      <p:sp>
        <p:nvSpPr>
          <p:cNvPr id="6" name="TextBox 5">
            <a:extLst>
              <a:ext uri="{FF2B5EF4-FFF2-40B4-BE49-F238E27FC236}">
                <a16:creationId xmlns:a16="http://schemas.microsoft.com/office/drawing/2014/main" id="{94063FB6-F2E5-5C4C-B097-980712091B81}"/>
              </a:ext>
            </a:extLst>
          </p:cNvPr>
          <p:cNvSpPr txBox="1"/>
          <p:nvPr/>
        </p:nvSpPr>
        <p:spPr>
          <a:xfrm>
            <a:off x="6666271" y="7728155"/>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743175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3F724-3290-EF48-8A8D-9A6944AEF983}"/>
              </a:ext>
            </a:extLst>
          </p:cNvPr>
          <p:cNvSpPr>
            <a:spLocks noGrp="1"/>
          </p:cNvSpPr>
          <p:nvPr>
            <p:ph type="title"/>
          </p:nvPr>
        </p:nvSpPr>
        <p:spPr>
          <a:xfrm>
            <a:off x="2729795" y="309716"/>
            <a:ext cx="7958331" cy="711027"/>
          </a:xfrm>
        </p:spPr>
        <p:txBody>
          <a:bodyPr/>
          <a:lstStyle/>
          <a:p>
            <a:r>
              <a:rPr lang="en-US" dirty="0"/>
              <a:t>Title IX Requirements</a:t>
            </a:r>
          </a:p>
        </p:txBody>
      </p:sp>
      <p:sp>
        <p:nvSpPr>
          <p:cNvPr id="3" name="Content Placeholder 2">
            <a:extLst>
              <a:ext uri="{FF2B5EF4-FFF2-40B4-BE49-F238E27FC236}">
                <a16:creationId xmlns:a16="http://schemas.microsoft.com/office/drawing/2014/main" id="{81B3591D-183F-DF49-84F8-40A1ECF9D13A}"/>
              </a:ext>
            </a:extLst>
          </p:cNvPr>
          <p:cNvSpPr>
            <a:spLocks noGrp="1"/>
          </p:cNvSpPr>
          <p:nvPr>
            <p:ph idx="1"/>
          </p:nvPr>
        </p:nvSpPr>
        <p:spPr>
          <a:xfrm>
            <a:off x="1049078" y="1020743"/>
            <a:ext cx="7454481" cy="5837257"/>
          </a:xfrm>
        </p:spPr>
        <p:txBody>
          <a:bodyPr>
            <a:normAutofit fontScale="85000" lnSpcReduction="10000"/>
          </a:bodyPr>
          <a:lstStyle/>
          <a:p>
            <a:endParaRPr lang="en-US" dirty="0"/>
          </a:p>
          <a:p>
            <a:pPr marL="0" indent="0" rtl="0" fontAlgn="base">
              <a:spcBef>
                <a:spcPts val="0"/>
              </a:spcBef>
              <a:spcAft>
                <a:spcPts val="0"/>
              </a:spcAft>
              <a:buNone/>
            </a:pPr>
            <a:r>
              <a:rPr lang="en-US" sz="1800" b="1" i="0" u="none" strike="noStrike" dirty="0">
                <a:effectLst/>
                <a:latin typeface="Arial" panose="020B0604020202020204" pitchFamily="34" charset="0"/>
              </a:rPr>
              <a:t>Conflicts of Laws.</a:t>
            </a:r>
            <a:r>
              <a:rPr lang="en-US" sz="1800" b="0" i="0" u="none" strike="noStrike" dirty="0">
                <a:effectLst/>
                <a:latin typeface="Arial" panose="020B0604020202020204" pitchFamily="34" charset="0"/>
              </a:rPr>
              <a:t> The School’s obligation to comply with Title IX is not alleviated by any State or local law or other requirement that conflicts with Title IX; or by FERPA, 20 U.S.C. 1232g, or its implementing regulations.   </a:t>
            </a:r>
          </a:p>
          <a:p>
            <a:pPr marL="0" indent="0" rtl="0" fontAlgn="base">
              <a:spcBef>
                <a:spcPts val="0"/>
              </a:spcBef>
              <a:spcAft>
                <a:spcPts val="0"/>
              </a:spcAft>
              <a:buNone/>
            </a:pPr>
            <a:endParaRPr lang="en-US" sz="1800" b="0" i="0" u="none" strike="noStrike" dirty="0">
              <a:effectLst/>
              <a:latin typeface="Arial" panose="020B0604020202020204" pitchFamily="34" charset="0"/>
            </a:endParaRPr>
          </a:p>
          <a:p>
            <a:pPr marL="0" indent="0" rtl="0" fontAlgn="base">
              <a:spcBef>
                <a:spcPts val="0"/>
              </a:spcBef>
              <a:spcAft>
                <a:spcPts val="0"/>
              </a:spcAft>
              <a:buNone/>
            </a:pPr>
            <a:r>
              <a:rPr lang="en-US" sz="1800" b="1" i="0" u="none" strike="noStrike" dirty="0">
                <a:effectLst/>
                <a:latin typeface="Arial" panose="020B0604020202020204" pitchFamily="34" charset="0"/>
              </a:rPr>
              <a:t>Parental Rights.</a:t>
            </a:r>
            <a:r>
              <a:rPr lang="en-US" sz="1800" b="0" i="0" u="none" strike="noStrike" dirty="0">
                <a:effectLst/>
                <a:latin typeface="Arial" panose="020B0604020202020204" pitchFamily="34" charset="0"/>
              </a:rPr>
              <a:t> Nothing in Title IX derogates or diminishes any legal right of a parent, guardian, or other authorized legal representative to act on behalf of a complainant, respondent, or other person, including but not limited to making a complaint through the School’s grievance procedures for complaints of sex discrimination.   </a:t>
            </a:r>
          </a:p>
          <a:p>
            <a:pPr marL="0" indent="0" rtl="0" fontAlgn="base">
              <a:spcBef>
                <a:spcPts val="0"/>
              </a:spcBef>
              <a:spcAft>
                <a:spcPts val="0"/>
              </a:spcAft>
              <a:buNone/>
            </a:pPr>
            <a:endParaRPr lang="en-US" sz="1800" b="0" i="0" u="none" strike="noStrike" dirty="0">
              <a:effectLst/>
              <a:latin typeface="Arial" panose="020B0604020202020204" pitchFamily="34" charset="0"/>
            </a:endParaRPr>
          </a:p>
          <a:p>
            <a:pPr marL="0" indent="0" rtl="0" fontAlgn="base">
              <a:spcBef>
                <a:spcPts val="0"/>
              </a:spcBef>
              <a:spcAft>
                <a:spcPts val="0"/>
              </a:spcAft>
              <a:buNone/>
            </a:pPr>
            <a:r>
              <a:rPr lang="en-US" sz="1800" b="1" i="0" u="none" strike="noStrike" dirty="0">
                <a:effectLst/>
                <a:latin typeface="Arial" panose="020B0604020202020204" pitchFamily="34" charset="0"/>
              </a:rPr>
              <a:t>Non-discrimination in Admissions. </a:t>
            </a:r>
            <a:r>
              <a:rPr lang="en-US" sz="1800" b="0" i="0" u="none" strike="noStrike" dirty="0">
                <a:effectLst/>
                <a:latin typeface="Arial" panose="020B0604020202020204" pitchFamily="34" charset="0"/>
              </a:rPr>
              <a:t>No person will, on the basis of sex, be denied admission, or be subjected to discrimination in admission, by the School.</a:t>
            </a:r>
          </a:p>
          <a:p>
            <a:pPr marL="0" indent="0" rtl="0" fontAlgn="base">
              <a:spcBef>
                <a:spcPts val="0"/>
              </a:spcBef>
              <a:spcAft>
                <a:spcPts val="0"/>
              </a:spcAft>
              <a:buNone/>
            </a:pPr>
            <a:endParaRPr lang="en-US" sz="1800" dirty="0">
              <a:latin typeface="Arial" panose="020B0604020202020204" pitchFamily="34" charset="0"/>
            </a:endParaRPr>
          </a:p>
          <a:p>
            <a:pPr marL="0" indent="0" fontAlgn="base">
              <a:spcBef>
                <a:spcPts val="0"/>
              </a:spcBef>
              <a:spcAft>
                <a:spcPts val="0"/>
              </a:spcAft>
              <a:buNone/>
            </a:pPr>
            <a:r>
              <a:rPr lang="en-US" sz="1800" b="1" i="0" u="none" strike="noStrike" dirty="0">
                <a:effectLst/>
                <a:latin typeface="Arial" panose="020B0604020202020204" pitchFamily="34" charset="0"/>
              </a:rPr>
              <a:t>Grievance Procedure.</a:t>
            </a:r>
            <a:r>
              <a:rPr lang="en-US" sz="1800" b="0" i="0" u="none" strike="noStrike" dirty="0">
                <a:effectLst/>
                <a:latin typeface="Arial" panose="020B0604020202020204" pitchFamily="34" charset="0"/>
              </a:rPr>
              <a:t> In conformity with Title IX, the School must adopt, publish, and implement a Title IX Grievance Procedure that provides for the prompt and equitable resolution of complaints made by students, employees, or other individuals who are participating or attempting to participate in the School’s education program or activity, or by the Title IX Coordinator, alleging any action that, if proved, would be prohibited by Title IX.  </a:t>
            </a:r>
          </a:p>
          <a:p>
            <a:pPr marL="0" indent="0" rtl="0" fontAlgn="base">
              <a:spcBef>
                <a:spcPts val="0"/>
              </a:spcBef>
              <a:spcAft>
                <a:spcPts val="0"/>
              </a:spcAft>
              <a:buNone/>
            </a:pPr>
            <a:endParaRPr lang="en-US" sz="1800" b="0" i="0" u="none" strike="noStrike" dirty="0">
              <a:effectLst/>
              <a:latin typeface="Arial" panose="020B0604020202020204" pitchFamily="34" charset="0"/>
            </a:endParaRPr>
          </a:p>
          <a:p>
            <a:endParaRPr lang="en-US" dirty="0"/>
          </a:p>
        </p:txBody>
      </p:sp>
      <p:sp>
        <p:nvSpPr>
          <p:cNvPr id="6" name="TextBox 5">
            <a:extLst>
              <a:ext uri="{FF2B5EF4-FFF2-40B4-BE49-F238E27FC236}">
                <a16:creationId xmlns:a16="http://schemas.microsoft.com/office/drawing/2014/main" id="{94063FB6-F2E5-5C4C-B097-980712091B81}"/>
              </a:ext>
            </a:extLst>
          </p:cNvPr>
          <p:cNvSpPr txBox="1"/>
          <p:nvPr/>
        </p:nvSpPr>
        <p:spPr>
          <a:xfrm>
            <a:off x="6666271" y="7728155"/>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0132032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3F724-3290-EF48-8A8D-9A6944AEF983}"/>
              </a:ext>
            </a:extLst>
          </p:cNvPr>
          <p:cNvSpPr>
            <a:spLocks noGrp="1"/>
          </p:cNvSpPr>
          <p:nvPr>
            <p:ph type="title"/>
          </p:nvPr>
        </p:nvSpPr>
        <p:spPr>
          <a:xfrm>
            <a:off x="2729795" y="309716"/>
            <a:ext cx="7958331" cy="711027"/>
          </a:xfrm>
        </p:spPr>
        <p:txBody>
          <a:bodyPr/>
          <a:lstStyle/>
          <a:p>
            <a:r>
              <a:rPr lang="en-US" dirty="0"/>
              <a:t>Title IX Requirements</a:t>
            </a:r>
          </a:p>
        </p:txBody>
      </p:sp>
      <p:sp>
        <p:nvSpPr>
          <p:cNvPr id="3" name="Content Placeholder 2">
            <a:extLst>
              <a:ext uri="{FF2B5EF4-FFF2-40B4-BE49-F238E27FC236}">
                <a16:creationId xmlns:a16="http://schemas.microsoft.com/office/drawing/2014/main" id="{81B3591D-183F-DF49-84F8-40A1ECF9D13A}"/>
              </a:ext>
            </a:extLst>
          </p:cNvPr>
          <p:cNvSpPr>
            <a:spLocks noGrp="1"/>
          </p:cNvSpPr>
          <p:nvPr>
            <p:ph idx="1"/>
          </p:nvPr>
        </p:nvSpPr>
        <p:spPr>
          <a:xfrm>
            <a:off x="1049078" y="1020743"/>
            <a:ext cx="7454481" cy="5837257"/>
          </a:xfrm>
        </p:spPr>
        <p:txBody>
          <a:bodyPr>
            <a:normAutofit/>
          </a:bodyPr>
          <a:lstStyle/>
          <a:p>
            <a:endParaRPr lang="en-US" dirty="0"/>
          </a:p>
          <a:p>
            <a:pPr marL="0" indent="0" rtl="0" fontAlgn="base">
              <a:spcBef>
                <a:spcPts val="0"/>
              </a:spcBef>
              <a:spcAft>
                <a:spcPts val="0"/>
              </a:spcAft>
              <a:buNone/>
            </a:pPr>
            <a:r>
              <a:rPr lang="en-US" sz="1500" b="1" u="none" strike="noStrike" dirty="0">
                <a:effectLst/>
                <a:latin typeface="Arial" panose="020B0604020202020204" pitchFamily="34" charset="0"/>
              </a:rPr>
              <a:t>Notice of Nondiscrimination</a:t>
            </a:r>
            <a:r>
              <a:rPr lang="en-US" sz="1500" b="0" u="none" strike="noStrike" dirty="0">
                <a:effectLst/>
                <a:latin typeface="Arial" panose="020B0604020202020204" pitchFamily="34" charset="0"/>
              </a:rPr>
              <a:t>: A School must provide a notice of nondiscrimination to students; parents, guardians, or other authorized legal representatives of elementary school and secondary school students; employees; applicants for admission and employment; and all unions and professional organizations holding collective bargaining or professional agreements with the School.</a:t>
            </a:r>
          </a:p>
          <a:p>
            <a:pPr marL="0" indent="0" rtl="0" fontAlgn="base">
              <a:spcBef>
                <a:spcPts val="0"/>
              </a:spcBef>
              <a:spcAft>
                <a:spcPts val="0"/>
              </a:spcAft>
              <a:buNone/>
            </a:pPr>
            <a:r>
              <a:rPr lang="en-US" sz="1500" b="0" u="none" strike="noStrike" dirty="0">
                <a:effectLst/>
                <a:latin typeface="Arial" panose="020B0604020202020204" pitchFamily="34" charset="0"/>
              </a:rPr>
              <a:t>The notice of nondiscrimination must include the following elements:</a:t>
            </a:r>
          </a:p>
          <a:p>
            <a:pPr marL="342900" indent="-342900" rtl="0" fontAlgn="base">
              <a:spcBef>
                <a:spcPts val="0"/>
              </a:spcBef>
              <a:spcAft>
                <a:spcPts val="0"/>
              </a:spcAft>
              <a:buAutoNum type="arabicPeriod"/>
            </a:pPr>
            <a:r>
              <a:rPr lang="en-US" sz="1500" b="0" u="none" strike="noStrike" dirty="0">
                <a:effectLst/>
                <a:latin typeface="Arial" panose="020B0604020202020204" pitchFamily="34" charset="0"/>
              </a:rPr>
              <a:t>A statement that the School does not discriminate on the basis of sex and prohibits sex discrimination in any education program or activity that it operates, as required by Title IX and this part, including in admission and employment;</a:t>
            </a:r>
          </a:p>
          <a:p>
            <a:pPr marL="342900" indent="-342900" rtl="0" fontAlgn="base">
              <a:spcBef>
                <a:spcPts val="0"/>
              </a:spcBef>
              <a:spcAft>
                <a:spcPts val="0"/>
              </a:spcAft>
              <a:buAutoNum type="arabicPeriod"/>
            </a:pPr>
            <a:r>
              <a:rPr lang="en-US" sz="1500" b="0" u="none" strike="noStrike" dirty="0">
                <a:effectLst/>
                <a:latin typeface="Arial" panose="020B0604020202020204" pitchFamily="34" charset="0"/>
              </a:rPr>
              <a:t>A statement that inquiries about the application of Title IX and this part to the School may be referred to the School’s Title IX Coordinator, the Office for Civil Rights, or both;</a:t>
            </a:r>
          </a:p>
          <a:p>
            <a:pPr marL="342900" indent="-342900" rtl="0" fontAlgn="base">
              <a:spcBef>
                <a:spcPts val="0"/>
              </a:spcBef>
              <a:spcAft>
                <a:spcPts val="0"/>
              </a:spcAft>
              <a:buAutoNum type="arabicPeriod"/>
            </a:pPr>
            <a:r>
              <a:rPr lang="en-US" sz="1500" b="0" u="none" strike="noStrike" dirty="0">
                <a:effectLst/>
                <a:latin typeface="Arial" panose="020B0604020202020204" pitchFamily="34" charset="0"/>
              </a:rPr>
              <a:t>The name or title, office address, email address, and telephone number of the School’s Title IX Coordinator;</a:t>
            </a:r>
          </a:p>
          <a:p>
            <a:pPr marL="342900" indent="-342900" rtl="0" fontAlgn="base">
              <a:spcBef>
                <a:spcPts val="0"/>
              </a:spcBef>
              <a:spcAft>
                <a:spcPts val="0"/>
              </a:spcAft>
              <a:buAutoNum type="arabicPeriod"/>
            </a:pPr>
            <a:r>
              <a:rPr lang="en-US" sz="1500" b="0" u="none" strike="noStrike" dirty="0">
                <a:effectLst/>
                <a:latin typeface="Arial" panose="020B0604020202020204" pitchFamily="34" charset="0"/>
              </a:rPr>
              <a:t>How to locate the School’s nondiscrimination policy; and the School’s grievance procedures; and</a:t>
            </a:r>
          </a:p>
          <a:p>
            <a:pPr marL="342900" indent="-342900" rtl="0" fontAlgn="base">
              <a:spcBef>
                <a:spcPts val="0"/>
              </a:spcBef>
              <a:spcAft>
                <a:spcPts val="0"/>
              </a:spcAft>
              <a:buAutoNum type="arabicPeriod"/>
            </a:pPr>
            <a:r>
              <a:rPr lang="en-US" sz="1500" b="0" u="none" strike="noStrike" dirty="0">
                <a:effectLst/>
                <a:latin typeface="Arial" panose="020B0604020202020204" pitchFamily="34" charset="0"/>
              </a:rPr>
              <a:t>How to report information about conduct that may constitute sex discrimination; and how to make a complaint of sex discrimination.</a:t>
            </a:r>
          </a:p>
          <a:p>
            <a:endParaRPr lang="en-US" dirty="0"/>
          </a:p>
        </p:txBody>
      </p:sp>
      <p:sp>
        <p:nvSpPr>
          <p:cNvPr id="6" name="TextBox 5">
            <a:extLst>
              <a:ext uri="{FF2B5EF4-FFF2-40B4-BE49-F238E27FC236}">
                <a16:creationId xmlns:a16="http://schemas.microsoft.com/office/drawing/2014/main" id="{94063FB6-F2E5-5C4C-B097-980712091B81}"/>
              </a:ext>
            </a:extLst>
          </p:cNvPr>
          <p:cNvSpPr txBox="1"/>
          <p:nvPr/>
        </p:nvSpPr>
        <p:spPr>
          <a:xfrm>
            <a:off x="6666271" y="7728155"/>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012352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3F724-3290-EF48-8A8D-9A6944AEF983}"/>
              </a:ext>
            </a:extLst>
          </p:cNvPr>
          <p:cNvSpPr>
            <a:spLocks noGrp="1"/>
          </p:cNvSpPr>
          <p:nvPr>
            <p:ph type="title"/>
          </p:nvPr>
        </p:nvSpPr>
        <p:spPr>
          <a:xfrm>
            <a:off x="2729795" y="309716"/>
            <a:ext cx="7958331" cy="711027"/>
          </a:xfrm>
        </p:spPr>
        <p:txBody>
          <a:bodyPr/>
          <a:lstStyle/>
          <a:p>
            <a:r>
              <a:rPr lang="en-US" dirty="0"/>
              <a:t>Title IX Requirements</a:t>
            </a:r>
          </a:p>
        </p:txBody>
      </p:sp>
      <p:sp>
        <p:nvSpPr>
          <p:cNvPr id="3" name="Content Placeholder 2">
            <a:extLst>
              <a:ext uri="{FF2B5EF4-FFF2-40B4-BE49-F238E27FC236}">
                <a16:creationId xmlns:a16="http://schemas.microsoft.com/office/drawing/2014/main" id="{81B3591D-183F-DF49-84F8-40A1ECF9D13A}"/>
              </a:ext>
            </a:extLst>
          </p:cNvPr>
          <p:cNvSpPr>
            <a:spLocks noGrp="1"/>
          </p:cNvSpPr>
          <p:nvPr>
            <p:ph idx="1"/>
          </p:nvPr>
        </p:nvSpPr>
        <p:spPr>
          <a:xfrm>
            <a:off x="1049078" y="1020743"/>
            <a:ext cx="7454481" cy="5837257"/>
          </a:xfrm>
        </p:spPr>
        <p:txBody>
          <a:bodyPr>
            <a:normAutofit fontScale="92500" lnSpcReduction="20000"/>
          </a:bodyPr>
          <a:lstStyle/>
          <a:p>
            <a:endParaRPr lang="en-US" dirty="0"/>
          </a:p>
          <a:p>
            <a:pPr marL="0" indent="0" rtl="0" fontAlgn="base">
              <a:spcBef>
                <a:spcPts val="0"/>
              </a:spcBef>
              <a:spcAft>
                <a:spcPts val="0"/>
              </a:spcAft>
              <a:buNone/>
            </a:pPr>
            <a:r>
              <a:rPr lang="en-US" sz="1500" b="1" dirty="0">
                <a:latin typeface="Arial" panose="020B0604020202020204" pitchFamily="34" charset="0"/>
              </a:rPr>
              <a:t>Sample Notice</a:t>
            </a:r>
          </a:p>
          <a:p>
            <a:pPr marL="0" indent="0" rtl="0" fontAlgn="base">
              <a:spcBef>
                <a:spcPts val="0"/>
              </a:spcBef>
              <a:spcAft>
                <a:spcPts val="0"/>
              </a:spcAft>
              <a:buNone/>
            </a:pPr>
            <a:endParaRPr lang="en-US" sz="1500" b="1" u="none" strike="noStrike" dirty="0">
              <a:effectLst/>
              <a:latin typeface="Arial" panose="020B0604020202020204" pitchFamily="34" charset="0"/>
            </a:endParaRPr>
          </a:p>
          <a:p>
            <a:pPr marL="112712" indent="0" rtl="0">
              <a:spcBef>
                <a:spcPts val="0"/>
              </a:spcBef>
              <a:spcAft>
                <a:spcPts val="0"/>
              </a:spcAft>
              <a:buNone/>
            </a:pPr>
            <a:r>
              <a:rPr lang="en-US" sz="1800" b="0" i="1" u="none" strike="noStrike" dirty="0">
                <a:effectLst/>
                <a:latin typeface="+mj-lt"/>
              </a:rPr>
              <a:t>“The School does not discriminate on the basis of sex and prohibits sex discrimination in any education program or activity that it operates, as required by Title IX and its regulations, including in admission and employment. Inquiries about Title IX may be referred to the School’s Title IX Coordinator, the U.S. Department of Education’s Office for Civil Rights, or both. </a:t>
            </a:r>
            <a:endParaRPr lang="en-US" sz="1400" b="0" dirty="0">
              <a:effectLst/>
              <a:latin typeface="+mj-lt"/>
            </a:endParaRPr>
          </a:p>
          <a:p>
            <a:pPr marL="112712" indent="0" rtl="0">
              <a:spcBef>
                <a:spcPts val="0"/>
              </a:spcBef>
              <a:spcAft>
                <a:spcPts val="0"/>
              </a:spcAft>
              <a:buNone/>
            </a:pPr>
            <a:endParaRPr lang="en-US" sz="1800" b="0" i="1" u="none" strike="noStrike" dirty="0">
              <a:effectLst/>
              <a:latin typeface="+mj-lt"/>
            </a:endParaRPr>
          </a:p>
          <a:p>
            <a:pPr marL="112712" indent="0" rtl="0">
              <a:spcBef>
                <a:spcPts val="0"/>
              </a:spcBef>
              <a:spcAft>
                <a:spcPts val="0"/>
              </a:spcAft>
              <a:buNone/>
            </a:pPr>
            <a:r>
              <a:rPr lang="en-US" sz="1800" b="0" i="1" u="none" strike="noStrike" dirty="0">
                <a:effectLst/>
                <a:latin typeface="+mj-lt"/>
              </a:rPr>
              <a:t>The School’s Title IX Coordinator is [name or title, office address, email address, and telephone number]. </a:t>
            </a:r>
            <a:endParaRPr lang="en-US" sz="1400" b="0" dirty="0">
              <a:effectLst/>
              <a:latin typeface="+mj-lt"/>
            </a:endParaRPr>
          </a:p>
          <a:p>
            <a:pPr marL="112712" indent="0" rtl="0">
              <a:spcBef>
                <a:spcPts val="0"/>
              </a:spcBef>
              <a:spcAft>
                <a:spcPts val="0"/>
              </a:spcAft>
              <a:buNone/>
            </a:pPr>
            <a:endParaRPr lang="en-US" sz="1400" i="1" u="none" strike="noStrike" dirty="0">
              <a:latin typeface="+mj-lt"/>
            </a:endParaRPr>
          </a:p>
          <a:p>
            <a:pPr marL="112712" indent="0" rtl="0">
              <a:spcBef>
                <a:spcPts val="0"/>
              </a:spcBef>
              <a:spcAft>
                <a:spcPts val="0"/>
              </a:spcAft>
              <a:buNone/>
            </a:pPr>
            <a:r>
              <a:rPr lang="en-US" sz="1800" b="0" i="1" u="none" strike="noStrike" dirty="0">
                <a:effectLst/>
                <a:latin typeface="+mj-lt"/>
              </a:rPr>
              <a:t>The School’s nondiscrimination policy and grievance procedures can be located at [insert link to location(s) on website or otherwise describe location(s)]. To report information about conduct that may constitute sex discrimination or make a complaint of sex discrimination under Title IX, please refer to [insert link to location(s) on website or otherwise describe location(s)].” </a:t>
            </a:r>
            <a:endParaRPr lang="en-US" sz="1400" b="0" dirty="0">
              <a:effectLst/>
              <a:latin typeface="+mj-lt"/>
            </a:endParaRPr>
          </a:p>
          <a:p>
            <a:pPr marL="0" indent="0">
              <a:buNone/>
            </a:pPr>
            <a:br>
              <a:rPr lang="en-US" sz="1400" dirty="0"/>
            </a:br>
            <a:endParaRPr lang="en-US" sz="1500" b="0" u="none" strike="noStrike" dirty="0">
              <a:effectLst/>
              <a:latin typeface="Arial" panose="020B0604020202020204" pitchFamily="34" charset="0"/>
            </a:endParaRPr>
          </a:p>
          <a:p>
            <a:endParaRPr lang="en-US" dirty="0"/>
          </a:p>
        </p:txBody>
      </p:sp>
      <p:sp>
        <p:nvSpPr>
          <p:cNvPr id="6" name="TextBox 5">
            <a:extLst>
              <a:ext uri="{FF2B5EF4-FFF2-40B4-BE49-F238E27FC236}">
                <a16:creationId xmlns:a16="http://schemas.microsoft.com/office/drawing/2014/main" id="{94063FB6-F2E5-5C4C-B097-980712091B81}"/>
              </a:ext>
            </a:extLst>
          </p:cNvPr>
          <p:cNvSpPr txBox="1"/>
          <p:nvPr/>
        </p:nvSpPr>
        <p:spPr>
          <a:xfrm>
            <a:off x="6666271" y="7728155"/>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89007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5C00A0-568D-0E43-B3FC-B19E27E1CABB}"/>
              </a:ext>
            </a:extLst>
          </p:cNvPr>
          <p:cNvSpPr>
            <a:spLocks noGrp="1"/>
          </p:cNvSpPr>
          <p:nvPr>
            <p:ph idx="1"/>
          </p:nvPr>
        </p:nvSpPr>
        <p:spPr>
          <a:xfrm>
            <a:off x="1568696" y="2860172"/>
            <a:ext cx="9054608" cy="3997828"/>
          </a:xfrm>
        </p:spPr>
        <p:txBody>
          <a:bodyPr>
            <a:normAutofit lnSpcReduction="10000"/>
          </a:bodyPr>
          <a:lstStyle/>
          <a:p>
            <a:endParaRPr lang="en-US" dirty="0"/>
          </a:p>
          <a:p>
            <a:pPr marL="457200" lvl="1" indent="0" algn="just">
              <a:buNone/>
            </a:pPr>
            <a:r>
              <a:rPr lang="en-US" sz="3200" dirty="0"/>
              <a:t>This presentation is meant to be a general overview and to meet the training requirements of Title IX. It is not legal advice, since every situation will be unique and different. Consult with your attorney to address specific situations.</a:t>
            </a:r>
          </a:p>
          <a:p>
            <a:endParaRPr lang="en-US" dirty="0"/>
          </a:p>
        </p:txBody>
      </p:sp>
      <p:pic>
        <p:nvPicPr>
          <p:cNvPr id="5" name="Picture 4">
            <a:extLst>
              <a:ext uri="{FF2B5EF4-FFF2-40B4-BE49-F238E27FC236}">
                <a16:creationId xmlns:a16="http://schemas.microsoft.com/office/drawing/2014/main" id="{C2ECCB50-5985-8046-BF60-61203709F9B5}"/>
              </a:ext>
            </a:extLst>
          </p:cNvPr>
          <p:cNvPicPr>
            <a:picLocks noChangeAspect="1"/>
          </p:cNvPicPr>
          <p:nvPr/>
        </p:nvPicPr>
        <p:blipFill>
          <a:blip r:embed="rId3"/>
          <a:stretch>
            <a:fillRect/>
          </a:stretch>
        </p:blipFill>
        <p:spPr>
          <a:xfrm>
            <a:off x="4242087" y="303776"/>
            <a:ext cx="4017009" cy="2869292"/>
          </a:xfrm>
          <a:prstGeom prst="rect">
            <a:avLst/>
          </a:prstGeom>
          <a:effectLst>
            <a:softEdge rad="127000"/>
          </a:effectLst>
        </p:spPr>
      </p:pic>
    </p:spTree>
    <p:extLst>
      <p:ext uri="{BB962C8B-B14F-4D97-AF65-F5344CB8AC3E}">
        <p14:creationId xmlns:p14="http://schemas.microsoft.com/office/powerpoint/2010/main" val="36226328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3F724-3290-EF48-8A8D-9A6944AEF983}"/>
              </a:ext>
            </a:extLst>
          </p:cNvPr>
          <p:cNvSpPr>
            <a:spLocks noGrp="1"/>
          </p:cNvSpPr>
          <p:nvPr>
            <p:ph type="title"/>
          </p:nvPr>
        </p:nvSpPr>
        <p:spPr>
          <a:xfrm>
            <a:off x="2729795" y="309716"/>
            <a:ext cx="7958331" cy="711027"/>
          </a:xfrm>
        </p:spPr>
        <p:txBody>
          <a:bodyPr/>
          <a:lstStyle/>
          <a:p>
            <a:r>
              <a:rPr lang="en-US" dirty="0"/>
              <a:t>Title IX Coordinator</a:t>
            </a:r>
          </a:p>
        </p:txBody>
      </p:sp>
      <p:sp>
        <p:nvSpPr>
          <p:cNvPr id="3" name="Content Placeholder 2">
            <a:extLst>
              <a:ext uri="{FF2B5EF4-FFF2-40B4-BE49-F238E27FC236}">
                <a16:creationId xmlns:a16="http://schemas.microsoft.com/office/drawing/2014/main" id="{81B3591D-183F-DF49-84F8-40A1ECF9D13A}"/>
              </a:ext>
            </a:extLst>
          </p:cNvPr>
          <p:cNvSpPr>
            <a:spLocks noGrp="1"/>
          </p:cNvSpPr>
          <p:nvPr>
            <p:ph idx="1"/>
          </p:nvPr>
        </p:nvSpPr>
        <p:spPr>
          <a:xfrm>
            <a:off x="1049078" y="1020743"/>
            <a:ext cx="7454481" cy="5837257"/>
          </a:xfrm>
        </p:spPr>
        <p:txBody>
          <a:bodyPr>
            <a:normAutofit/>
          </a:bodyPr>
          <a:lstStyle/>
          <a:p>
            <a:endParaRPr lang="en-US" dirty="0"/>
          </a:p>
          <a:p>
            <a:pPr marL="0" indent="0">
              <a:buNone/>
            </a:pPr>
            <a:r>
              <a:rPr lang="en-US" sz="1800" b="1" i="0" u="none" strike="noStrike" dirty="0">
                <a:effectLst/>
                <a:latin typeface="Arial" panose="020B0604020202020204" pitchFamily="34" charset="0"/>
              </a:rPr>
              <a:t>Designation of Coordinator. </a:t>
            </a:r>
            <a:r>
              <a:rPr lang="en-US" sz="1800" b="0" i="0" u="none" strike="noStrike" dirty="0">
                <a:effectLst/>
                <a:latin typeface="Arial" panose="020B0604020202020204" pitchFamily="34" charset="0"/>
              </a:rPr>
              <a:t>The School must designate and authorize at least one employee as its Title IX Coordinator. </a:t>
            </a:r>
          </a:p>
          <a:p>
            <a:pPr marL="0" indent="0">
              <a:buNone/>
            </a:pPr>
            <a:r>
              <a:rPr lang="en-US" sz="1800" b="0" i="0" u="none" strike="noStrike" dirty="0">
                <a:effectLst/>
                <a:latin typeface="Arial" panose="020B0604020202020204" pitchFamily="34" charset="0"/>
              </a:rPr>
              <a:t>The Title IX Coordinator coordinates the School’s efforts to comply with its responsibilities under Title IX. </a:t>
            </a:r>
          </a:p>
          <a:p>
            <a:pPr marL="0" indent="0">
              <a:buNone/>
            </a:pPr>
            <a:r>
              <a:rPr lang="en-US" sz="1800" b="0" i="0" u="none" strike="noStrike" dirty="0">
                <a:effectLst/>
                <a:latin typeface="Arial" panose="020B0604020202020204" pitchFamily="34" charset="0"/>
              </a:rPr>
              <a:t>If the School at any time has more than one Title IX Coordinator, it must designate a lead Title IX Coordinator to retain ultimate oversight over those responsibilities and ensure the School’s consistent compliance with its responsibilities under Title IX. </a:t>
            </a:r>
          </a:p>
          <a:p>
            <a:pPr marL="0" indent="0">
              <a:buNone/>
            </a:pPr>
            <a:r>
              <a:rPr lang="en-US" sz="1800" b="0" i="0" u="none" strike="noStrike" dirty="0">
                <a:effectLst/>
                <a:latin typeface="Arial" panose="020B0604020202020204" pitchFamily="34" charset="0"/>
              </a:rPr>
              <a:t>As appropriate the School may delegate, and/or the Title IX Coordinator is also permitted to delegate, any specific duties of the Title IX Coordinator to one or more designees.  </a:t>
            </a:r>
          </a:p>
          <a:p>
            <a:pPr marL="0" indent="0">
              <a:buNone/>
            </a:pPr>
            <a:br>
              <a:rPr lang="en-US" sz="1400" dirty="0"/>
            </a:br>
            <a:endParaRPr lang="en-US" sz="1500" b="0" u="none" strike="noStrike" dirty="0">
              <a:effectLst/>
              <a:latin typeface="Arial" panose="020B0604020202020204" pitchFamily="34" charset="0"/>
            </a:endParaRPr>
          </a:p>
          <a:p>
            <a:endParaRPr lang="en-US" dirty="0"/>
          </a:p>
        </p:txBody>
      </p:sp>
      <p:sp>
        <p:nvSpPr>
          <p:cNvPr id="6" name="TextBox 5">
            <a:extLst>
              <a:ext uri="{FF2B5EF4-FFF2-40B4-BE49-F238E27FC236}">
                <a16:creationId xmlns:a16="http://schemas.microsoft.com/office/drawing/2014/main" id="{94063FB6-F2E5-5C4C-B097-980712091B81}"/>
              </a:ext>
            </a:extLst>
          </p:cNvPr>
          <p:cNvSpPr txBox="1"/>
          <p:nvPr/>
        </p:nvSpPr>
        <p:spPr>
          <a:xfrm>
            <a:off x="6666271" y="7728155"/>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678309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3F724-3290-EF48-8A8D-9A6944AEF983}"/>
              </a:ext>
            </a:extLst>
          </p:cNvPr>
          <p:cNvSpPr>
            <a:spLocks noGrp="1"/>
          </p:cNvSpPr>
          <p:nvPr>
            <p:ph type="title"/>
          </p:nvPr>
        </p:nvSpPr>
        <p:spPr>
          <a:xfrm>
            <a:off x="2729795" y="309716"/>
            <a:ext cx="7958331" cy="711027"/>
          </a:xfrm>
        </p:spPr>
        <p:txBody>
          <a:bodyPr/>
          <a:lstStyle/>
          <a:p>
            <a:r>
              <a:rPr lang="en-US" dirty="0"/>
              <a:t>Title IX Coordinator</a:t>
            </a:r>
          </a:p>
        </p:txBody>
      </p:sp>
      <p:sp>
        <p:nvSpPr>
          <p:cNvPr id="3" name="Content Placeholder 2">
            <a:extLst>
              <a:ext uri="{FF2B5EF4-FFF2-40B4-BE49-F238E27FC236}">
                <a16:creationId xmlns:a16="http://schemas.microsoft.com/office/drawing/2014/main" id="{81B3591D-183F-DF49-84F8-40A1ECF9D13A}"/>
              </a:ext>
            </a:extLst>
          </p:cNvPr>
          <p:cNvSpPr>
            <a:spLocks noGrp="1"/>
          </p:cNvSpPr>
          <p:nvPr>
            <p:ph idx="1"/>
          </p:nvPr>
        </p:nvSpPr>
        <p:spPr>
          <a:xfrm>
            <a:off x="1049078" y="1020743"/>
            <a:ext cx="7454481" cy="5837257"/>
          </a:xfrm>
        </p:spPr>
        <p:txBody>
          <a:bodyPr>
            <a:normAutofit/>
          </a:bodyPr>
          <a:lstStyle/>
          <a:p>
            <a:endParaRPr lang="en-US" dirty="0"/>
          </a:p>
          <a:p>
            <a:pPr marL="0" indent="0" fontAlgn="base">
              <a:spcBef>
                <a:spcPts val="0"/>
              </a:spcBef>
              <a:spcAft>
                <a:spcPts val="0"/>
              </a:spcAft>
              <a:buNone/>
            </a:pPr>
            <a:r>
              <a:rPr lang="en-US" sz="1400" b="1" i="0" u="none" strike="noStrike" dirty="0">
                <a:effectLst/>
                <a:latin typeface="Arial" panose="020B0604020202020204" pitchFamily="34" charset="0"/>
              </a:rPr>
              <a:t>Title IX Coordinator requirements.</a:t>
            </a:r>
            <a:r>
              <a:rPr lang="en-US" sz="1400" b="0" i="0" u="none" strike="noStrike" dirty="0">
                <a:effectLst/>
                <a:latin typeface="Arial" panose="020B0604020202020204" pitchFamily="34" charset="0"/>
              </a:rPr>
              <a:t> The Title IX Coordinator is responsible for coordinating the School’s compliance with its obligations under Title IX and this part. The Title IX Coordinator is required, when notified of conduct that reasonably may constitute sex discrimination under Title IX, to take actions (which will be described in more detail during discussion of grievance procedure0 to promptly and effectively end any sex discrimination in the School’s education program or activity, prevent its recurrence, and remedy its effects:</a:t>
            </a:r>
            <a:endParaRPr lang="en-US" sz="1400" dirty="0">
              <a:latin typeface="Arial" panose="020B0604020202020204" pitchFamily="34" charset="0"/>
            </a:endParaRPr>
          </a:p>
          <a:p>
            <a:pPr marL="0" indent="0" fontAlgn="base">
              <a:spcBef>
                <a:spcPts val="0"/>
              </a:spcBef>
              <a:spcAft>
                <a:spcPts val="0"/>
              </a:spcAft>
              <a:buNone/>
            </a:pPr>
            <a:endParaRPr lang="en-US" sz="1400" b="1" i="0" u="none" strike="noStrike" dirty="0">
              <a:effectLst/>
              <a:latin typeface="Arial" panose="020B0604020202020204" pitchFamily="34" charset="0"/>
            </a:endParaRPr>
          </a:p>
          <a:p>
            <a:pPr marL="0" indent="0" fontAlgn="base">
              <a:spcBef>
                <a:spcPts val="0"/>
              </a:spcBef>
              <a:spcAft>
                <a:spcPts val="0"/>
              </a:spcAft>
              <a:buNone/>
            </a:pPr>
            <a:r>
              <a:rPr lang="en-US" sz="1400" b="1" i="0" u="none" strike="noStrike" dirty="0">
                <a:effectLst/>
                <a:latin typeface="Arial" panose="020B0604020202020204" pitchFamily="34" charset="0"/>
              </a:rPr>
              <a:t>Barriers to reporting</a:t>
            </a:r>
            <a:r>
              <a:rPr lang="en-US" sz="1400" b="0" i="0" u="none" strike="noStrike" dirty="0">
                <a:effectLst/>
                <a:latin typeface="Arial" panose="020B0604020202020204" pitchFamily="34" charset="0"/>
              </a:rPr>
              <a:t>. The School’s Title IX Coordinator will:</a:t>
            </a:r>
          </a:p>
          <a:p>
            <a:pPr marL="1143000" lvl="2" indent="-228600" rtl="0" fontAlgn="base">
              <a:spcBef>
                <a:spcPts val="0"/>
              </a:spcBef>
              <a:spcAft>
                <a:spcPts val="0"/>
              </a:spcAft>
              <a:buFont typeface="+mj-lt"/>
              <a:buAutoNum type="arabicPeriod"/>
            </a:pPr>
            <a:r>
              <a:rPr lang="en-US" sz="1400" b="0" i="0" u="none" strike="noStrike" dirty="0">
                <a:effectLst/>
                <a:latin typeface="Arial" panose="020B0604020202020204" pitchFamily="34" charset="0"/>
              </a:rPr>
              <a:t>Monitor the School’s education program or activity for barriers to reporting information about conduct that reasonably may constitute sex discrimination under Title IX; and</a:t>
            </a:r>
          </a:p>
          <a:p>
            <a:pPr marL="1143000" lvl="2" indent="-228600" rtl="0" fontAlgn="base">
              <a:spcBef>
                <a:spcPts val="0"/>
              </a:spcBef>
              <a:spcAft>
                <a:spcPts val="0"/>
              </a:spcAft>
              <a:buFont typeface="+mj-lt"/>
              <a:buAutoNum type="arabicPeriod"/>
            </a:pPr>
            <a:r>
              <a:rPr lang="en-US" sz="1400" b="0" i="0" u="none" strike="noStrike" dirty="0">
                <a:effectLst/>
                <a:latin typeface="Arial" panose="020B0604020202020204" pitchFamily="34" charset="0"/>
              </a:rPr>
              <a:t>Take steps reasonably calculated to address such barriers.</a:t>
            </a:r>
          </a:p>
          <a:p>
            <a:pPr marL="0" indent="0">
              <a:buNone/>
            </a:pPr>
            <a:br>
              <a:rPr lang="en-US" sz="1400" dirty="0"/>
            </a:br>
            <a:endParaRPr lang="en-US" sz="1500" b="0" u="none" strike="noStrike" dirty="0">
              <a:effectLst/>
              <a:latin typeface="Arial" panose="020B0604020202020204" pitchFamily="34" charset="0"/>
            </a:endParaRPr>
          </a:p>
          <a:p>
            <a:endParaRPr lang="en-US" dirty="0"/>
          </a:p>
        </p:txBody>
      </p:sp>
      <p:sp>
        <p:nvSpPr>
          <p:cNvPr id="6" name="TextBox 5">
            <a:extLst>
              <a:ext uri="{FF2B5EF4-FFF2-40B4-BE49-F238E27FC236}">
                <a16:creationId xmlns:a16="http://schemas.microsoft.com/office/drawing/2014/main" id="{94063FB6-F2E5-5C4C-B097-980712091B81}"/>
              </a:ext>
            </a:extLst>
          </p:cNvPr>
          <p:cNvSpPr txBox="1"/>
          <p:nvPr/>
        </p:nvSpPr>
        <p:spPr>
          <a:xfrm>
            <a:off x="6666271" y="7728155"/>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2003408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3F724-3290-EF48-8A8D-9A6944AEF983}"/>
              </a:ext>
            </a:extLst>
          </p:cNvPr>
          <p:cNvSpPr>
            <a:spLocks noGrp="1"/>
          </p:cNvSpPr>
          <p:nvPr>
            <p:ph type="title"/>
          </p:nvPr>
        </p:nvSpPr>
        <p:spPr>
          <a:xfrm>
            <a:off x="2729795" y="309716"/>
            <a:ext cx="7958331" cy="711027"/>
          </a:xfrm>
        </p:spPr>
        <p:txBody>
          <a:bodyPr/>
          <a:lstStyle/>
          <a:p>
            <a:r>
              <a:rPr lang="en-US" dirty="0"/>
              <a:t>Notification/Reporting Requirements</a:t>
            </a:r>
          </a:p>
        </p:txBody>
      </p:sp>
      <p:sp>
        <p:nvSpPr>
          <p:cNvPr id="3" name="Content Placeholder 2">
            <a:extLst>
              <a:ext uri="{FF2B5EF4-FFF2-40B4-BE49-F238E27FC236}">
                <a16:creationId xmlns:a16="http://schemas.microsoft.com/office/drawing/2014/main" id="{81B3591D-183F-DF49-84F8-40A1ECF9D13A}"/>
              </a:ext>
            </a:extLst>
          </p:cNvPr>
          <p:cNvSpPr>
            <a:spLocks noGrp="1"/>
          </p:cNvSpPr>
          <p:nvPr>
            <p:ph idx="1"/>
          </p:nvPr>
        </p:nvSpPr>
        <p:spPr>
          <a:xfrm>
            <a:off x="1049078" y="1020743"/>
            <a:ext cx="7454481" cy="5837257"/>
          </a:xfrm>
        </p:spPr>
        <p:txBody>
          <a:bodyPr>
            <a:normAutofit lnSpcReduction="10000"/>
          </a:bodyPr>
          <a:lstStyle/>
          <a:p>
            <a:endParaRPr lang="en-US" dirty="0"/>
          </a:p>
          <a:p>
            <a:pPr marL="0" indent="0" fontAlgn="base">
              <a:spcBef>
                <a:spcPts val="0"/>
              </a:spcBef>
              <a:spcAft>
                <a:spcPts val="0"/>
              </a:spcAft>
              <a:buNone/>
            </a:pPr>
            <a:r>
              <a:rPr lang="en-US" sz="1800" b="0" i="0" u="none" strike="noStrike" dirty="0">
                <a:effectLst/>
                <a:latin typeface="Arial" panose="020B0604020202020204" pitchFamily="34" charset="0"/>
              </a:rPr>
              <a:t>The School must require all of its employees who are not confidential employees to notify the Title IX Coordinator when the employee has information about conduct that reasonably may constitute sex discrimination under Title IX, unless it is an employee who has personally been subject to conduct that reasonably may constitute sex discrimination under Title IX. </a:t>
            </a:r>
          </a:p>
          <a:p>
            <a:pPr marL="0" indent="0" fontAlgn="base">
              <a:spcBef>
                <a:spcPts val="0"/>
              </a:spcBef>
              <a:spcAft>
                <a:spcPts val="0"/>
              </a:spcAft>
              <a:buNone/>
            </a:pPr>
            <a:endParaRPr lang="en-US" sz="1800" dirty="0">
              <a:latin typeface="Arial" panose="020B0604020202020204" pitchFamily="34" charset="0"/>
            </a:endParaRPr>
          </a:p>
          <a:p>
            <a:pPr marL="0" indent="0" fontAlgn="base">
              <a:spcBef>
                <a:spcPts val="0"/>
              </a:spcBef>
              <a:spcAft>
                <a:spcPts val="0"/>
              </a:spcAft>
              <a:buNone/>
            </a:pPr>
            <a:r>
              <a:rPr lang="en-US" sz="1800" b="0" i="0" u="none" strike="noStrike" dirty="0">
                <a:effectLst/>
                <a:latin typeface="Arial" panose="020B0604020202020204" pitchFamily="34" charset="0"/>
              </a:rPr>
              <a:t>The School must ensure that when a student, or a person who has a legal right to act on behalf of the student, informs any employee of the student’s pregnancy or related conditions, unless the employee reasonably believes that the Title IX Coordinator has been notified, the employee promptly provides that person with the Title IX Coordinator’s contact information and informs that person that the Title IX Coordinator can coordinate specific actions to prevent sex discrimination and ensure the student’s equal access to the School’s education program or activity.</a:t>
            </a:r>
            <a:br>
              <a:rPr lang="en-US" sz="1400" dirty="0"/>
            </a:br>
            <a:endParaRPr lang="en-US" sz="1500" b="0" u="none" strike="noStrike" dirty="0">
              <a:effectLst/>
              <a:latin typeface="Arial" panose="020B0604020202020204" pitchFamily="34" charset="0"/>
            </a:endParaRPr>
          </a:p>
          <a:p>
            <a:endParaRPr lang="en-US" dirty="0"/>
          </a:p>
        </p:txBody>
      </p:sp>
      <p:sp>
        <p:nvSpPr>
          <p:cNvPr id="6" name="TextBox 5">
            <a:extLst>
              <a:ext uri="{FF2B5EF4-FFF2-40B4-BE49-F238E27FC236}">
                <a16:creationId xmlns:a16="http://schemas.microsoft.com/office/drawing/2014/main" id="{94063FB6-F2E5-5C4C-B097-980712091B81}"/>
              </a:ext>
            </a:extLst>
          </p:cNvPr>
          <p:cNvSpPr txBox="1"/>
          <p:nvPr/>
        </p:nvSpPr>
        <p:spPr>
          <a:xfrm>
            <a:off x="6666271" y="7728155"/>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287547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12F8028-F21B-D84C-9310-49B8E68715C0}"/>
              </a:ext>
            </a:extLst>
          </p:cNvPr>
          <p:cNvSpPr>
            <a:spLocks noGrp="1"/>
          </p:cNvSpPr>
          <p:nvPr>
            <p:ph type="title"/>
          </p:nvPr>
        </p:nvSpPr>
        <p:spPr>
          <a:xfrm>
            <a:off x="2200034" y="615225"/>
            <a:ext cx="8713337" cy="2064826"/>
          </a:xfrm>
        </p:spPr>
        <p:txBody>
          <a:bodyPr>
            <a:normAutofit/>
          </a:bodyPr>
          <a:lstStyle/>
          <a:p>
            <a:r>
              <a:rPr lang="en-US"/>
              <a:t>Notification/Reporting Requirements</a:t>
            </a:r>
            <a:endParaRPr lang="en-US" dirty="0"/>
          </a:p>
        </p:txBody>
      </p:sp>
      <p:sp>
        <p:nvSpPr>
          <p:cNvPr id="5" name="Text Placeholder 4">
            <a:extLst>
              <a:ext uri="{FF2B5EF4-FFF2-40B4-BE49-F238E27FC236}">
                <a16:creationId xmlns:a16="http://schemas.microsoft.com/office/drawing/2014/main" id="{C8BEB0A3-09D3-E14B-B432-424DA12DDE80}"/>
              </a:ext>
            </a:extLst>
          </p:cNvPr>
          <p:cNvSpPr>
            <a:spLocks noGrp="1"/>
          </p:cNvSpPr>
          <p:nvPr>
            <p:ph type="body" idx="1"/>
          </p:nvPr>
        </p:nvSpPr>
        <p:spPr>
          <a:xfrm>
            <a:off x="2200034" y="3429000"/>
            <a:ext cx="8937358" cy="2697480"/>
          </a:xfrm>
        </p:spPr>
        <p:txBody>
          <a:bodyPr>
            <a:normAutofit/>
          </a:bodyPr>
          <a:lstStyle/>
          <a:p>
            <a:endParaRPr lang="en-US" dirty="0"/>
          </a:p>
          <a:p>
            <a:pPr lvl="2" fontAlgn="base"/>
            <a:r>
              <a:rPr lang="en-US" sz="2400" dirty="0"/>
              <a:t>Important to note that employee’s still have an independent obligation to report child abuse - so even if they’ve reported for Title IX purposes, that doesn’t cover them as a mandatory reporter (if warranted). </a:t>
            </a:r>
          </a:p>
          <a:p>
            <a:endParaRPr lang="en-US" dirty="0"/>
          </a:p>
        </p:txBody>
      </p:sp>
      <p:pic>
        <p:nvPicPr>
          <p:cNvPr id="3" name="Picture 2">
            <a:extLst>
              <a:ext uri="{FF2B5EF4-FFF2-40B4-BE49-F238E27FC236}">
                <a16:creationId xmlns:a16="http://schemas.microsoft.com/office/drawing/2014/main" id="{8B57A07D-7AD2-3646-AA0E-70B09190E874}"/>
              </a:ext>
            </a:extLst>
          </p:cNvPr>
          <p:cNvPicPr>
            <a:picLocks noChangeAspect="1"/>
          </p:cNvPicPr>
          <p:nvPr/>
        </p:nvPicPr>
        <p:blipFill rotWithShape="1">
          <a:blip r:embed="rId3"/>
          <a:srcRect t="16302" b="16302"/>
          <a:stretch/>
        </p:blipFill>
        <p:spPr>
          <a:xfrm rot="1288688">
            <a:off x="1488834" y="3347884"/>
            <a:ext cx="1422400" cy="958646"/>
          </a:xfrm>
          <a:prstGeom prst="rect">
            <a:avLst/>
          </a:prstGeom>
          <a:effectLst>
            <a:outerShdw blurRad="50800" dist="50800" dir="5400000" algn="ctr" rotWithShape="0">
              <a:srgbClr val="000000">
                <a:alpha val="73000"/>
              </a:srgbClr>
            </a:outerShdw>
            <a:softEdge rad="101600"/>
          </a:effectLst>
        </p:spPr>
      </p:pic>
    </p:spTree>
    <p:extLst>
      <p:ext uri="{BB962C8B-B14F-4D97-AF65-F5344CB8AC3E}">
        <p14:creationId xmlns:p14="http://schemas.microsoft.com/office/powerpoint/2010/main" val="10520386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3F724-3290-EF48-8A8D-9A6944AEF983}"/>
              </a:ext>
            </a:extLst>
          </p:cNvPr>
          <p:cNvSpPr>
            <a:spLocks noGrp="1"/>
          </p:cNvSpPr>
          <p:nvPr>
            <p:ph type="title"/>
          </p:nvPr>
        </p:nvSpPr>
        <p:spPr>
          <a:xfrm>
            <a:off x="2729795" y="309716"/>
            <a:ext cx="7958331" cy="711027"/>
          </a:xfrm>
        </p:spPr>
        <p:txBody>
          <a:bodyPr/>
          <a:lstStyle/>
          <a:p>
            <a:r>
              <a:rPr lang="en-US" dirty="0"/>
              <a:t>Confidential Employees</a:t>
            </a:r>
          </a:p>
        </p:txBody>
      </p:sp>
      <p:sp>
        <p:nvSpPr>
          <p:cNvPr id="3" name="Content Placeholder 2">
            <a:extLst>
              <a:ext uri="{FF2B5EF4-FFF2-40B4-BE49-F238E27FC236}">
                <a16:creationId xmlns:a16="http://schemas.microsoft.com/office/drawing/2014/main" id="{81B3591D-183F-DF49-84F8-40A1ECF9D13A}"/>
              </a:ext>
            </a:extLst>
          </p:cNvPr>
          <p:cNvSpPr>
            <a:spLocks noGrp="1"/>
          </p:cNvSpPr>
          <p:nvPr>
            <p:ph idx="1"/>
          </p:nvPr>
        </p:nvSpPr>
        <p:spPr>
          <a:xfrm>
            <a:off x="1049078" y="1020743"/>
            <a:ext cx="7454481" cy="5837257"/>
          </a:xfrm>
        </p:spPr>
        <p:txBody>
          <a:bodyPr>
            <a:normAutofit lnSpcReduction="10000"/>
          </a:bodyPr>
          <a:lstStyle/>
          <a:p>
            <a:pPr marL="0" indent="0" rtl="0" fontAlgn="base">
              <a:spcBef>
                <a:spcPts val="0"/>
              </a:spcBef>
              <a:spcAft>
                <a:spcPts val="0"/>
              </a:spcAft>
              <a:buNone/>
            </a:pPr>
            <a:r>
              <a:rPr lang="en-US" sz="1300" b="1" i="0" u="none" strike="noStrike" dirty="0">
                <a:effectLst/>
                <a:latin typeface="Arial" panose="020B0604020202020204" pitchFamily="34" charset="0"/>
              </a:rPr>
              <a:t>Confidential Employee</a:t>
            </a:r>
            <a:r>
              <a:rPr lang="en-US" sz="1300" b="0" i="0" u="none" strike="noStrike" dirty="0">
                <a:effectLst/>
                <a:latin typeface="Arial" panose="020B0604020202020204" pitchFamily="34" charset="0"/>
              </a:rPr>
              <a:t> means:</a:t>
            </a: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An employee of the School whose communications are privileged or confidential under Federal or State law. The employee’s confidential status, for purposes of this part, is only with respect to information received while the employee is functioning within the scope of their duties to which privilege or confidentiality applies; or</a:t>
            </a: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An employee of the School whom the School has designated as confidential for the purpose of providing services to persons related to sex discrimination. If the employee also has a duty not associated with providing those services, the employee’s confidential status is only with respect to information received about sex discrimination in connection with providing those services. </a:t>
            </a:r>
          </a:p>
          <a:p>
            <a:pPr marL="0" indent="0" rtl="0" fontAlgn="base">
              <a:spcBef>
                <a:spcPts val="0"/>
              </a:spcBef>
              <a:spcAft>
                <a:spcPts val="0"/>
              </a:spcAft>
              <a:buNone/>
            </a:pPr>
            <a:endParaRPr lang="en-US" sz="1300" b="1" i="0" u="none" strike="noStrike" dirty="0">
              <a:effectLst/>
              <a:latin typeface="Arial" panose="020B0604020202020204" pitchFamily="34" charset="0"/>
            </a:endParaRPr>
          </a:p>
          <a:p>
            <a:pPr marL="0" indent="0" rtl="0" fontAlgn="base">
              <a:spcBef>
                <a:spcPts val="0"/>
              </a:spcBef>
              <a:spcAft>
                <a:spcPts val="0"/>
              </a:spcAft>
              <a:buNone/>
            </a:pPr>
            <a:r>
              <a:rPr lang="en-US" sz="1300" b="1" i="0" u="none" strike="noStrike" dirty="0">
                <a:effectLst/>
                <a:latin typeface="Arial" panose="020B0604020202020204" pitchFamily="34" charset="0"/>
              </a:rPr>
              <a:t>Confidential employee requirements.</a:t>
            </a:r>
            <a:r>
              <a:rPr lang="en-US" sz="1300" b="0" i="0" u="none" strike="noStrike" dirty="0">
                <a:effectLst/>
                <a:latin typeface="Arial" panose="020B0604020202020204" pitchFamily="34" charset="0"/>
              </a:rPr>
              <a:t> The School will notify all participants in the School’s education program or activity of how to contact its confidential employees, if any. Any confidential employee must explain to any person who informs the confidential employee of conduct that reasonably may constitute sex discrimination under Title IX:</a:t>
            </a: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The employee’s status as confidential for purposes of this part, including the circumstances in which the employee is not required to notify the Title IX Coordinator about conduct that reasonably may constitute sex discrimination;</a:t>
            </a: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How to contact the School’s Title IX Coordinator and how to make a complaint of sex discrimination; and </a:t>
            </a: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That the Title IX Coordinator may be able to offer and coordinate supportive measures, as well as initiate an informal resolution process or an investigation under the Title IX grievance procedure.</a:t>
            </a:r>
          </a:p>
          <a:p>
            <a:pPr marL="0" indent="0" fontAlgn="base">
              <a:spcBef>
                <a:spcPts val="0"/>
              </a:spcBef>
              <a:spcAft>
                <a:spcPts val="0"/>
              </a:spcAft>
              <a:buNone/>
            </a:pPr>
            <a:br>
              <a:rPr lang="en-US" sz="1400" dirty="0"/>
            </a:br>
            <a:endParaRPr lang="en-US" sz="1500" b="0" u="none" strike="noStrike" dirty="0">
              <a:effectLst/>
              <a:latin typeface="Arial" panose="020B0604020202020204" pitchFamily="34" charset="0"/>
            </a:endParaRPr>
          </a:p>
          <a:p>
            <a:endParaRPr lang="en-US" dirty="0"/>
          </a:p>
        </p:txBody>
      </p:sp>
      <p:sp>
        <p:nvSpPr>
          <p:cNvPr id="6" name="TextBox 5">
            <a:extLst>
              <a:ext uri="{FF2B5EF4-FFF2-40B4-BE49-F238E27FC236}">
                <a16:creationId xmlns:a16="http://schemas.microsoft.com/office/drawing/2014/main" id="{94063FB6-F2E5-5C4C-B097-980712091B81}"/>
              </a:ext>
            </a:extLst>
          </p:cNvPr>
          <p:cNvSpPr txBox="1"/>
          <p:nvPr/>
        </p:nvSpPr>
        <p:spPr>
          <a:xfrm>
            <a:off x="6666271" y="7728155"/>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6663186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3F724-3290-EF48-8A8D-9A6944AEF983}"/>
              </a:ext>
            </a:extLst>
          </p:cNvPr>
          <p:cNvSpPr>
            <a:spLocks noGrp="1"/>
          </p:cNvSpPr>
          <p:nvPr>
            <p:ph type="title"/>
          </p:nvPr>
        </p:nvSpPr>
        <p:spPr>
          <a:xfrm>
            <a:off x="2729795" y="309716"/>
            <a:ext cx="7958331" cy="711027"/>
          </a:xfrm>
        </p:spPr>
        <p:txBody>
          <a:bodyPr/>
          <a:lstStyle/>
          <a:p>
            <a:r>
              <a:rPr lang="en-US" dirty="0"/>
              <a:t>Title IX Training Requirements</a:t>
            </a:r>
          </a:p>
        </p:txBody>
      </p:sp>
      <p:sp>
        <p:nvSpPr>
          <p:cNvPr id="3" name="Content Placeholder 2">
            <a:extLst>
              <a:ext uri="{FF2B5EF4-FFF2-40B4-BE49-F238E27FC236}">
                <a16:creationId xmlns:a16="http://schemas.microsoft.com/office/drawing/2014/main" id="{81B3591D-183F-DF49-84F8-40A1ECF9D13A}"/>
              </a:ext>
            </a:extLst>
          </p:cNvPr>
          <p:cNvSpPr>
            <a:spLocks noGrp="1"/>
          </p:cNvSpPr>
          <p:nvPr>
            <p:ph idx="1"/>
          </p:nvPr>
        </p:nvSpPr>
        <p:spPr>
          <a:xfrm>
            <a:off x="1049078" y="1020743"/>
            <a:ext cx="7454481" cy="5837257"/>
          </a:xfrm>
        </p:spPr>
        <p:txBody>
          <a:bodyPr>
            <a:normAutofit/>
          </a:bodyPr>
          <a:lstStyle/>
          <a:p>
            <a:pPr marL="0" indent="0" fontAlgn="base">
              <a:spcBef>
                <a:spcPts val="0"/>
              </a:spcBef>
              <a:spcAft>
                <a:spcPts val="0"/>
              </a:spcAft>
              <a:buNone/>
            </a:pPr>
            <a:r>
              <a:rPr lang="en-US" sz="1800" b="0" i="0" u="none" strike="noStrike" dirty="0">
                <a:effectLst/>
                <a:latin typeface="Arial" panose="020B0604020202020204" pitchFamily="34" charset="0"/>
              </a:rPr>
              <a:t>The School will ensure that the appropriate persons receive training related to their duties under Title IX promptly upon hiring or change of position that alters their duties under Title IX or this part, and annually thereafter. Any trainings must not rely on sex stereotypes. </a:t>
            </a:r>
            <a:r>
              <a:rPr lang="en-US" sz="1800" b="0" i="0" u="none" strike="noStrike" dirty="0">
                <a:solidFill>
                  <a:srgbClr val="000000"/>
                </a:solidFill>
                <a:effectLst/>
                <a:latin typeface="Arial" panose="020B0604020202020204" pitchFamily="34" charset="0"/>
              </a:rPr>
              <a:t> </a:t>
            </a:r>
          </a:p>
          <a:p>
            <a:pPr marL="0" indent="0" fontAlgn="base">
              <a:spcBef>
                <a:spcPts val="0"/>
              </a:spcBef>
              <a:spcAft>
                <a:spcPts val="0"/>
              </a:spcAft>
              <a:buNone/>
            </a:pPr>
            <a:endParaRPr lang="en-US" sz="1800" b="0" i="0" u="none" strike="noStrike" dirty="0">
              <a:solidFill>
                <a:srgbClr val="000000"/>
              </a:solidFill>
              <a:effectLst/>
              <a:latin typeface="Arial" panose="020B0604020202020204" pitchFamily="34" charset="0"/>
            </a:endParaRPr>
          </a:p>
          <a:p>
            <a:pPr fontAlgn="base">
              <a:spcBef>
                <a:spcPts val="0"/>
              </a:spcBef>
              <a:spcAft>
                <a:spcPts val="0"/>
              </a:spcAft>
            </a:pPr>
            <a:r>
              <a:rPr lang="en-US" sz="1800" dirty="0">
                <a:latin typeface="Arial" panose="020B0604020202020204" pitchFamily="34" charset="0"/>
              </a:rPr>
              <a:t>All employees</a:t>
            </a:r>
          </a:p>
          <a:p>
            <a:pPr fontAlgn="base">
              <a:spcBef>
                <a:spcPts val="0"/>
              </a:spcBef>
              <a:spcAft>
                <a:spcPts val="0"/>
              </a:spcAft>
            </a:pPr>
            <a:r>
              <a:rPr lang="en-US" sz="1800" i="0" u="none" strike="noStrike" dirty="0">
                <a:effectLst/>
                <a:latin typeface="Arial" panose="020B0604020202020204" pitchFamily="34" charset="0"/>
              </a:rPr>
              <a:t>Investigators, Decisionmakers, and Others Responsible for Implementing the Title IX Grievance Procedures or Modifying/Terminating Supportive Measures</a:t>
            </a:r>
          </a:p>
          <a:p>
            <a:pPr fontAlgn="base">
              <a:spcBef>
                <a:spcPts val="0"/>
              </a:spcBef>
              <a:spcAft>
                <a:spcPts val="0"/>
              </a:spcAft>
            </a:pPr>
            <a:r>
              <a:rPr lang="en-US" sz="1800" i="0" u="none" strike="noStrike" dirty="0">
                <a:effectLst/>
                <a:latin typeface="Arial" panose="020B0604020202020204" pitchFamily="34" charset="0"/>
              </a:rPr>
              <a:t>Facilitators of Informal Resolution Process</a:t>
            </a:r>
          </a:p>
          <a:p>
            <a:pPr fontAlgn="base">
              <a:spcBef>
                <a:spcPts val="0"/>
              </a:spcBef>
              <a:spcAft>
                <a:spcPts val="0"/>
              </a:spcAft>
            </a:pPr>
            <a:r>
              <a:rPr lang="en-US" sz="1800" i="0" u="none" strike="noStrike" dirty="0">
                <a:effectLst/>
                <a:latin typeface="Arial" panose="020B0604020202020204" pitchFamily="34" charset="0"/>
              </a:rPr>
              <a:t>Title IX Coordinator and Designees</a:t>
            </a:r>
          </a:p>
          <a:p>
            <a:pPr marL="0" indent="0" fontAlgn="base">
              <a:spcBef>
                <a:spcPts val="0"/>
              </a:spcBef>
              <a:spcAft>
                <a:spcPts val="0"/>
              </a:spcAft>
              <a:buNone/>
            </a:pPr>
            <a:br>
              <a:rPr lang="en-US" sz="1400" dirty="0"/>
            </a:br>
            <a:endParaRPr lang="en-US" sz="1500" b="0" u="none" strike="noStrike" dirty="0">
              <a:effectLst/>
              <a:latin typeface="Arial" panose="020B0604020202020204" pitchFamily="34" charset="0"/>
            </a:endParaRPr>
          </a:p>
          <a:p>
            <a:endParaRPr lang="en-US" dirty="0"/>
          </a:p>
        </p:txBody>
      </p:sp>
      <p:sp>
        <p:nvSpPr>
          <p:cNvPr id="6" name="TextBox 5">
            <a:extLst>
              <a:ext uri="{FF2B5EF4-FFF2-40B4-BE49-F238E27FC236}">
                <a16:creationId xmlns:a16="http://schemas.microsoft.com/office/drawing/2014/main" id="{94063FB6-F2E5-5C4C-B097-980712091B81}"/>
              </a:ext>
            </a:extLst>
          </p:cNvPr>
          <p:cNvSpPr txBox="1"/>
          <p:nvPr/>
        </p:nvSpPr>
        <p:spPr>
          <a:xfrm>
            <a:off x="6666271" y="7728155"/>
            <a:ext cx="184731" cy="369332"/>
          </a:xfrm>
          <a:prstGeom prst="rect">
            <a:avLst/>
          </a:prstGeom>
          <a:noFill/>
        </p:spPr>
        <p:txBody>
          <a:bodyPr wrap="none" rtlCol="0">
            <a:spAutoFit/>
          </a:bodyPr>
          <a:lstStyle/>
          <a:p>
            <a:endParaRPr lang="en-US" dirty="0"/>
          </a:p>
        </p:txBody>
      </p:sp>
      <p:pic>
        <p:nvPicPr>
          <p:cNvPr id="4" name="Picture 3">
            <a:extLst>
              <a:ext uri="{FF2B5EF4-FFF2-40B4-BE49-F238E27FC236}">
                <a16:creationId xmlns:a16="http://schemas.microsoft.com/office/drawing/2014/main" id="{EC244C7E-D7C3-3747-0F95-03367DEA684F}"/>
              </a:ext>
            </a:extLst>
          </p:cNvPr>
          <p:cNvPicPr>
            <a:picLocks noChangeAspect="1"/>
          </p:cNvPicPr>
          <p:nvPr/>
        </p:nvPicPr>
        <p:blipFill>
          <a:blip r:embed="rId3"/>
          <a:stretch>
            <a:fillRect/>
          </a:stretch>
        </p:blipFill>
        <p:spPr>
          <a:xfrm>
            <a:off x="8358671" y="4583296"/>
            <a:ext cx="3729493" cy="1144696"/>
          </a:xfrm>
          <a:prstGeom prst="rect">
            <a:avLst/>
          </a:prstGeom>
          <a:effectLst>
            <a:outerShdw blurRad="50800" dist="38100" dir="2700000" sx="107000" sy="107000" algn="tl" rotWithShape="0">
              <a:prstClr val="black">
                <a:alpha val="34000"/>
              </a:prstClr>
            </a:outerShdw>
            <a:softEdge rad="25400"/>
          </a:effectLst>
        </p:spPr>
      </p:pic>
    </p:spTree>
    <p:extLst>
      <p:ext uri="{BB962C8B-B14F-4D97-AF65-F5344CB8AC3E}">
        <p14:creationId xmlns:p14="http://schemas.microsoft.com/office/powerpoint/2010/main" val="12886715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3F724-3290-EF48-8A8D-9A6944AEF983}"/>
              </a:ext>
            </a:extLst>
          </p:cNvPr>
          <p:cNvSpPr>
            <a:spLocks noGrp="1"/>
          </p:cNvSpPr>
          <p:nvPr>
            <p:ph type="title"/>
          </p:nvPr>
        </p:nvSpPr>
        <p:spPr>
          <a:xfrm>
            <a:off x="1382233" y="309716"/>
            <a:ext cx="9305893" cy="711027"/>
          </a:xfrm>
        </p:spPr>
        <p:txBody>
          <a:bodyPr>
            <a:normAutofit/>
          </a:bodyPr>
          <a:lstStyle/>
          <a:p>
            <a:r>
              <a:rPr lang="en-US" dirty="0"/>
              <a:t>Title IX Training Requirements: All Employees</a:t>
            </a:r>
          </a:p>
        </p:txBody>
      </p:sp>
      <p:sp>
        <p:nvSpPr>
          <p:cNvPr id="3" name="Content Placeholder 2">
            <a:extLst>
              <a:ext uri="{FF2B5EF4-FFF2-40B4-BE49-F238E27FC236}">
                <a16:creationId xmlns:a16="http://schemas.microsoft.com/office/drawing/2014/main" id="{81B3591D-183F-DF49-84F8-40A1ECF9D13A}"/>
              </a:ext>
            </a:extLst>
          </p:cNvPr>
          <p:cNvSpPr>
            <a:spLocks noGrp="1"/>
          </p:cNvSpPr>
          <p:nvPr>
            <p:ph idx="1"/>
          </p:nvPr>
        </p:nvSpPr>
        <p:spPr>
          <a:xfrm>
            <a:off x="1049078" y="1020743"/>
            <a:ext cx="7454481" cy="5837257"/>
          </a:xfrm>
        </p:spPr>
        <p:txBody>
          <a:bodyPr>
            <a:normAutofit/>
          </a:bodyPr>
          <a:lstStyle/>
          <a:p>
            <a:pPr rtl="0" fontAlgn="base">
              <a:spcBef>
                <a:spcPts val="0"/>
              </a:spcBef>
              <a:spcAft>
                <a:spcPts val="0"/>
              </a:spcAft>
              <a:buFont typeface="+mj-lt"/>
              <a:buAutoNum type="arabicPeriod"/>
            </a:pPr>
            <a:r>
              <a:rPr lang="en-US" sz="1300" b="0" u="none" strike="noStrike" dirty="0">
                <a:effectLst/>
                <a:latin typeface="Arial" panose="020B0604020202020204" pitchFamily="34" charset="0"/>
              </a:rPr>
              <a:t>All School employees must be trained on:</a:t>
            </a:r>
          </a:p>
          <a:p>
            <a:pPr marL="742950" lvl="1" indent="-285750" rtl="0" fontAlgn="base">
              <a:spcBef>
                <a:spcPts val="0"/>
              </a:spcBef>
              <a:spcAft>
                <a:spcPts val="0"/>
              </a:spcAft>
              <a:buFont typeface="+mj-lt"/>
              <a:buAutoNum type="arabicPeriod"/>
            </a:pPr>
            <a:r>
              <a:rPr lang="en-US" sz="1300" b="0" u="none" strike="noStrike" dirty="0">
                <a:effectLst/>
                <a:latin typeface="Arial" panose="020B0604020202020204" pitchFamily="34" charset="0"/>
              </a:rPr>
              <a:t>The School’s obligation to address sex discrimination in its education program or activity;</a:t>
            </a:r>
          </a:p>
          <a:p>
            <a:pPr marL="742950" lvl="1" indent="-285750" rtl="0" fontAlgn="base">
              <a:spcBef>
                <a:spcPts val="0"/>
              </a:spcBef>
              <a:spcAft>
                <a:spcPts val="0"/>
              </a:spcAft>
              <a:buFont typeface="+mj-lt"/>
              <a:buAutoNum type="arabicPeriod"/>
            </a:pPr>
            <a:r>
              <a:rPr lang="en-US" sz="1300" b="0" u="none" strike="noStrike" dirty="0">
                <a:effectLst/>
                <a:latin typeface="Arial" panose="020B0604020202020204" pitchFamily="34" charset="0"/>
              </a:rPr>
              <a:t>The scope of conduct that constitutes sex discrimination under Title IX and this part, including the definition of sex-based harassment; and </a:t>
            </a:r>
          </a:p>
          <a:p>
            <a:pPr marL="742950" lvl="1" indent="-285750" rtl="0" fontAlgn="base">
              <a:spcBef>
                <a:spcPts val="0"/>
              </a:spcBef>
              <a:spcAft>
                <a:spcPts val="0"/>
              </a:spcAft>
              <a:buFont typeface="+mj-lt"/>
              <a:buAutoNum type="arabicPeriod"/>
            </a:pPr>
            <a:r>
              <a:rPr lang="en-US" sz="1300" b="0" u="none" strike="noStrike" dirty="0">
                <a:effectLst/>
                <a:latin typeface="Arial" panose="020B0604020202020204" pitchFamily="34" charset="0"/>
              </a:rPr>
              <a:t>All applicable notification and information requirements:</a:t>
            </a:r>
          </a:p>
          <a:p>
            <a:pPr marL="1206500" lvl="2" indent="-285750" fontAlgn="base">
              <a:spcBef>
                <a:spcPts val="0"/>
              </a:spcBef>
              <a:spcAft>
                <a:spcPts val="0"/>
              </a:spcAft>
              <a:buFont typeface="+mj-lt"/>
              <a:buAutoNum type="arabicPeriod"/>
            </a:pPr>
            <a:r>
              <a:rPr lang="en-US" sz="1300" b="0" u="none" strike="noStrike" dirty="0">
                <a:effectLst/>
                <a:latin typeface="Arial" panose="020B0604020202020204" pitchFamily="34" charset="0"/>
              </a:rPr>
              <a:t>School must ensure that when a student, or a person who has a legal right to act on behalf of the student, informs any employee of the student’s pregnancy or related conditions, unless the employee reasonably believes that the Title IX Coordinator has been notified, the employee promptly provides that person with the Title IX Coordinator’s contact information and informs that person that the Title IX Coordinator can coordinate specific actions to prevent sex discrimination and ensure the student’s equal access to the School’s education program or activity. </a:t>
            </a:r>
            <a:endParaRPr lang="en-US" sz="1300" dirty="0">
              <a:latin typeface="Arial" panose="020B0604020202020204" pitchFamily="34" charset="0"/>
            </a:endParaRPr>
          </a:p>
          <a:p>
            <a:pPr marL="1206500" lvl="2" indent="-285750" fontAlgn="base">
              <a:spcBef>
                <a:spcPts val="0"/>
              </a:spcBef>
              <a:spcAft>
                <a:spcPts val="0"/>
              </a:spcAft>
              <a:buFont typeface="+mj-lt"/>
              <a:buAutoNum type="arabicPeriod"/>
            </a:pPr>
            <a:r>
              <a:rPr lang="en-US" sz="1300" b="0" u="none" strike="noStrike" dirty="0">
                <a:effectLst/>
                <a:latin typeface="Arial" panose="020B0604020202020204" pitchFamily="34" charset="0"/>
              </a:rPr>
              <a:t>An elementary school or secondary school </a:t>
            </a:r>
            <a:r>
              <a:rPr lang="en-US" sz="1300" b="0" u="none" strike="noStrike" dirty="0" err="1">
                <a:effectLst/>
                <a:latin typeface="Arial" panose="020B0604020202020204" pitchFamily="34" charset="0"/>
              </a:rPr>
              <a:t>School</a:t>
            </a:r>
            <a:r>
              <a:rPr lang="en-US" sz="1300" b="0" u="none" strike="noStrike" dirty="0">
                <a:effectLst/>
                <a:latin typeface="Arial" panose="020B0604020202020204" pitchFamily="34" charset="0"/>
              </a:rPr>
              <a:t> must require all of its employees who are not confidential employees to notify the Title IX Coordinator when the employee has information about conduct that reasonably may constitute sex discrimination under Title IX or this part. </a:t>
            </a:r>
            <a:br>
              <a:rPr lang="en-US" dirty="0"/>
            </a:br>
            <a:br>
              <a:rPr lang="en-US" sz="1400" dirty="0"/>
            </a:br>
            <a:endParaRPr lang="en-US" sz="1500" b="0" u="none" strike="noStrike" dirty="0">
              <a:effectLst/>
              <a:latin typeface="Arial" panose="020B0604020202020204" pitchFamily="34" charset="0"/>
            </a:endParaRPr>
          </a:p>
          <a:p>
            <a:endParaRPr lang="en-US" dirty="0"/>
          </a:p>
        </p:txBody>
      </p:sp>
      <p:sp>
        <p:nvSpPr>
          <p:cNvPr id="6" name="TextBox 5">
            <a:extLst>
              <a:ext uri="{FF2B5EF4-FFF2-40B4-BE49-F238E27FC236}">
                <a16:creationId xmlns:a16="http://schemas.microsoft.com/office/drawing/2014/main" id="{94063FB6-F2E5-5C4C-B097-980712091B81}"/>
              </a:ext>
            </a:extLst>
          </p:cNvPr>
          <p:cNvSpPr txBox="1"/>
          <p:nvPr/>
        </p:nvSpPr>
        <p:spPr>
          <a:xfrm>
            <a:off x="6666271" y="7728155"/>
            <a:ext cx="184731" cy="369332"/>
          </a:xfrm>
          <a:prstGeom prst="rect">
            <a:avLst/>
          </a:prstGeom>
          <a:noFill/>
        </p:spPr>
        <p:txBody>
          <a:bodyPr wrap="none" rtlCol="0">
            <a:spAutoFit/>
          </a:bodyPr>
          <a:lstStyle/>
          <a:p>
            <a:endParaRPr lang="en-US" dirty="0"/>
          </a:p>
        </p:txBody>
      </p:sp>
      <p:pic>
        <p:nvPicPr>
          <p:cNvPr id="4" name="Picture 3">
            <a:extLst>
              <a:ext uri="{FF2B5EF4-FFF2-40B4-BE49-F238E27FC236}">
                <a16:creationId xmlns:a16="http://schemas.microsoft.com/office/drawing/2014/main" id="{5FDE7510-8DF3-9B13-ADF8-22E1F69AABB4}"/>
              </a:ext>
            </a:extLst>
          </p:cNvPr>
          <p:cNvPicPr>
            <a:picLocks noChangeAspect="1"/>
          </p:cNvPicPr>
          <p:nvPr/>
        </p:nvPicPr>
        <p:blipFill>
          <a:blip r:embed="rId3"/>
          <a:stretch>
            <a:fillRect/>
          </a:stretch>
        </p:blipFill>
        <p:spPr>
          <a:xfrm>
            <a:off x="8503559" y="3367023"/>
            <a:ext cx="3729493" cy="1144696"/>
          </a:xfrm>
          <a:prstGeom prst="rect">
            <a:avLst/>
          </a:prstGeom>
          <a:effectLst>
            <a:outerShdw blurRad="50800" dist="38100" dir="2700000" sx="107000" sy="107000" algn="tl" rotWithShape="0">
              <a:prstClr val="black">
                <a:alpha val="34000"/>
              </a:prstClr>
            </a:outerShdw>
            <a:softEdge rad="25400"/>
          </a:effectLst>
        </p:spPr>
      </p:pic>
    </p:spTree>
    <p:extLst>
      <p:ext uri="{BB962C8B-B14F-4D97-AF65-F5344CB8AC3E}">
        <p14:creationId xmlns:p14="http://schemas.microsoft.com/office/powerpoint/2010/main" val="40159763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3F724-3290-EF48-8A8D-9A6944AEF983}"/>
              </a:ext>
            </a:extLst>
          </p:cNvPr>
          <p:cNvSpPr>
            <a:spLocks noGrp="1"/>
          </p:cNvSpPr>
          <p:nvPr>
            <p:ph type="title"/>
          </p:nvPr>
        </p:nvSpPr>
        <p:spPr>
          <a:xfrm>
            <a:off x="1382233" y="309716"/>
            <a:ext cx="9305893" cy="711027"/>
          </a:xfrm>
        </p:spPr>
        <p:txBody>
          <a:bodyPr>
            <a:normAutofit fontScale="90000"/>
          </a:bodyPr>
          <a:lstStyle/>
          <a:p>
            <a:r>
              <a:rPr lang="en-US" dirty="0"/>
              <a:t>Title IX Training Requirements: If the School Has Confidential Employees</a:t>
            </a:r>
          </a:p>
        </p:txBody>
      </p:sp>
      <p:sp>
        <p:nvSpPr>
          <p:cNvPr id="3" name="Content Placeholder 2">
            <a:extLst>
              <a:ext uri="{FF2B5EF4-FFF2-40B4-BE49-F238E27FC236}">
                <a16:creationId xmlns:a16="http://schemas.microsoft.com/office/drawing/2014/main" id="{81B3591D-183F-DF49-84F8-40A1ECF9D13A}"/>
              </a:ext>
            </a:extLst>
          </p:cNvPr>
          <p:cNvSpPr>
            <a:spLocks noGrp="1"/>
          </p:cNvSpPr>
          <p:nvPr>
            <p:ph idx="1"/>
          </p:nvPr>
        </p:nvSpPr>
        <p:spPr>
          <a:xfrm>
            <a:off x="1049078" y="2672316"/>
            <a:ext cx="7454481" cy="4185684"/>
          </a:xfrm>
        </p:spPr>
        <p:txBody>
          <a:bodyPr>
            <a:normAutofit fontScale="85000" lnSpcReduction="10000"/>
          </a:bodyPr>
          <a:lstStyle/>
          <a:p>
            <a:pPr marL="914400" rtl="0">
              <a:spcBef>
                <a:spcPts val="0"/>
              </a:spcBef>
              <a:spcAft>
                <a:spcPts val="0"/>
              </a:spcAft>
            </a:pPr>
            <a:r>
              <a:rPr lang="en-US" sz="1800" b="0" u="none" strike="noStrike" dirty="0">
                <a:effectLst/>
                <a:latin typeface="Arial" panose="020B0604020202020204" pitchFamily="34" charset="0"/>
              </a:rPr>
              <a:t>A School must notify all participants in the School’s education program or activity of how to contact its confidential employees, if any.</a:t>
            </a:r>
          </a:p>
          <a:p>
            <a:pPr marL="569912" indent="0" rtl="0">
              <a:spcBef>
                <a:spcPts val="0"/>
              </a:spcBef>
              <a:spcAft>
                <a:spcPts val="0"/>
              </a:spcAft>
              <a:buNone/>
            </a:pPr>
            <a:endParaRPr lang="en-US" sz="1800" b="0" u="none" strike="noStrike" dirty="0">
              <a:effectLst/>
              <a:latin typeface="Arial" panose="020B0604020202020204" pitchFamily="34" charset="0"/>
            </a:endParaRPr>
          </a:p>
          <a:p>
            <a:pPr marL="914400" rtl="0">
              <a:spcBef>
                <a:spcPts val="0"/>
              </a:spcBef>
              <a:spcAft>
                <a:spcPts val="0"/>
              </a:spcAft>
            </a:pPr>
            <a:r>
              <a:rPr lang="en-US" sz="1800" b="0" u="none" strike="noStrike" dirty="0">
                <a:effectLst/>
                <a:latin typeface="Arial" panose="020B0604020202020204" pitchFamily="34" charset="0"/>
              </a:rPr>
              <a:t>A confidential employees requirement to explain to any person who informs the confidential employee of conduct that reasonably may constitute sex discrimination under Title IX or this part: (</a:t>
            </a:r>
            <a:r>
              <a:rPr lang="en-US" sz="1800" b="0" u="none" strike="noStrike" dirty="0" err="1">
                <a:effectLst/>
                <a:latin typeface="Arial" panose="020B0604020202020204" pitchFamily="34" charset="0"/>
              </a:rPr>
              <a:t>i</a:t>
            </a:r>
            <a:r>
              <a:rPr lang="en-US" sz="1800" b="0" u="none" strike="noStrike" dirty="0">
                <a:effectLst/>
                <a:latin typeface="Arial" panose="020B0604020202020204" pitchFamily="34" charset="0"/>
              </a:rPr>
              <a:t>) The employee’s status as confidential for purposes of this part, including the circumstances in which the employee is not required to notify the Title IX Coordinator about conduct that reasonably may constitute sex discrimination; (ii) How to contact the School’s Title IX Coordinator and how to make a complaint of sex discrimination; and (iii) That the Title IX Coordinator may be able to offer and coordinate supportive measures, as well as initiate an informal resolution process or an investigation under the grievance procedures. </a:t>
            </a:r>
            <a:br>
              <a:rPr lang="en-US" sz="1200" dirty="0"/>
            </a:br>
            <a:br>
              <a:rPr lang="en-US" sz="1400" dirty="0"/>
            </a:br>
            <a:endParaRPr lang="en-US" sz="1500" b="0" u="none" strike="noStrike" dirty="0">
              <a:effectLst/>
              <a:latin typeface="Arial" panose="020B0604020202020204" pitchFamily="34" charset="0"/>
            </a:endParaRPr>
          </a:p>
          <a:p>
            <a:endParaRPr lang="en-US" dirty="0"/>
          </a:p>
        </p:txBody>
      </p:sp>
      <p:sp>
        <p:nvSpPr>
          <p:cNvPr id="6" name="TextBox 5">
            <a:extLst>
              <a:ext uri="{FF2B5EF4-FFF2-40B4-BE49-F238E27FC236}">
                <a16:creationId xmlns:a16="http://schemas.microsoft.com/office/drawing/2014/main" id="{94063FB6-F2E5-5C4C-B097-980712091B81}"/>
              </a:ext>
            </a:extLst>
          </p:cNvPr>
          <p:cNvSpPr txBox="1"/>
          <p:nvPr/>
        </p:nvSpPr>
        <p:spPr>
          <a:xfrm>
            <a:off x="6666271" y="7728155"/>
            <a:ext cx="184731" cy="369332"/>
          </a:xfrm>
          <a:prstGeom prst="rect">
            <a:avLst/>
          </a:prstGeom>
          <a:noFill/>
        </p:spPr>
        <p:txBody>
          <a:bodyPr wrap="none" rtlCol="0">
            <a:spAutoFit/>
          </a:bodyPr>
          <a:lstStyle/>
          <a:p>
            <a:endParaRPr lang="en-US" dirty="0"/>
          </a:p>
        </p:txBody>
      </p:sp>
      <p:pic>
        <p:nvPicPr>
          <p:cNvPr id="4" name="Picture 3">
            <a:extLst>
              <a:ext uri="{FF2B5EF4-FFF2-40B4-BE49-F238E27FC236}">
                <a16:creationId xmlns:a16="http://schemas.microsoft.com/office/drawing/2014/main" id="{C1F2C257-39A4-9CE9-4D80-22998ED89B4A}"/>
              </a:ext>
            </a:extLst>
          </p:cNvPr>
          <p:cNvPicPr>
            <a:picLocks noChangeAspect="1"/>
          </p:cNvPicPr>
          <p:nvPr/>
        </p:nvPicPr>
        <p:blipFill>
          <a:blip r:embed="rId3"/>
          <a:stretch>
            <a:fillRect/>
          </a:stretch>
        </p:blipFill>
        <p:spPr>
          <a:xfrm>
            <a:off x="8323836" y="4078199"/>
            <a:ext cx="3729493" cy="1144696"/>
          </a:xfrm>
          <a:prstGeom prst="rect">
            <a:avLst/>
          </a:prstGeom>
          <a:effectLst>
            <a:outerShdw blurRad="50800" dist="38100" dir="2700000" sx="107000" sy="107000" algn="tl" rotWithShape="0">
              <a:prstClr val="black">
                <a:alpha val="34000"/>
              </a:prstClr>
            </a:outerShdw>
            <a:softEdge rad="25400"/>
          </a:effectLst>
        </p:spPr>
      </p:pic>
    </p:spTree>
    <p:extLst>
      <p:ext uri="{BB962C8B-B14F-4D97-AF65-F5344CB8AC3E}">
        <p14:creationId xmlns:p14="http://schemas.microsoft.com/office/powerpoint/2010/main" val="14497613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3F724-3290-EF48-8A8D-9A6944AEF983}"/>
              </a:ext>
            </a:extLst>
          </p:cNvPr>
          <p:cNvSpPr>
            <a:spLocks noGrp="1"/>
          </p:cNvSpPr>
          <p:nvPr>
            <p:ph type="title"/>
          </p:nvPr>
        </p:nvSpPr>
        <p:spPr>
          <a:xfrm>
            <a:off x="1382233" y="309716"/>
            <a:ext cx="9305893" cy="711027"/>
          </a:xfrm>
        </p:spPr>
        <p:txBody>
          <a:bodyPr>
            <a:normAutofit fontScale="90000"/>
          </a:bodyPr>
          <a:lstStyle/>
          <a:p>
            <a:r>
              <a:rPr lang="en-US" dirty="0"/>
              <a:t>Title IX Training Requirements: </a:t>
            </a:r>
            <a:r>
              <a:rPr lang="en-US" sz="3600" i="0" u="none" strike="noStrike" dirty="0">
                <a:effectLst/>
                <a:latin typeface="Arial" panose="020B0604020202020204" pitchFamily="34" charset="0"/>
              </a:rPr>
              <a:t>Investigators, Decisionmakers, and Others Responsible for Implementing the Title IX Grievance Procedures or Modifying/Terminating Supportive Measures</a:t>
            </a:r>
            <a:br>
              <a:rPr lang="en-US" sz="3600" i="0" u="none" strike="noStrike" dirty="0">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81B3591D-183F-DF49-84F8-40A1ECF9D13A}"/>
              </a:ext>
            </a:extLst>
          </p:cNvPr>
          <p:cNvSpPr>
            <a:spLocks noGrp="1"/>
          </p:cNvSpPr>
          <p:nvPr>
            <p:ph idx="1"/>
          </p:nvPr>
        </p:nvSpPr>
        <p:spPr>
          <a:xfrm>
            <a:off x="1049078" y="2169042"/>
            <a:ext cx="7454481" cy="4688958"/>
          </a:xfrm>
        </p:spPr>
        <p:txBody>
          <a:bodyPr>
            <a:normAutofit/>
          </a:bodyPr>
          <a:lstStyle/>
          <a:p>
            <a:pPr marL="0" indent="0" rtl="0" fontAlgn="base">
              <a:spcBef>
                <a:spcPts val="0"/>
              </a:spcBef>
              <a:spcAft>
                <a:spcPts val="0"/>
              </a:spcAft>
              <a:buNone/>
            </a:pPr>
            <a:r>
              <a:rPr lang="en-US" sz="1500" b="0" i="0" u="none" strike="noStrike" dirty="0">
                <a:effectLst/>
                <a:latin typeface="Arial" panose="020B0604020202020204" pitchFamily="34" charset="0"/>
              </a:rPr>
              <a:t>In addition to the training requirements for All Employees, all investigators, decisionmakers, and other persons who are responsible for implementing the School’s grievance procedures or have the authority to modify or terminate supportive measures must be trained on the following topics to the extent related to their responsibilities:</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The School’s obligations to respond to sex discrimination;</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The School’s grievance procedure;</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How to serve impartially, including by avoiding prejudgment of the facts at issue, conflicts of interest, and bias; and</a:t>
            </a:r>
            <a:endParaRPr lang="en-US" sz="1500" dirty="0">
              <a:latin typeface="Arial" panose="020B0604020202020204" pitchFamily="34" charset="0"/>
            </a:endParaRP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The meaning and application of the term “relevant” in relation to questions and evidence, and the types of evidence that are impermissible regardless of relevance.</a:t>
            </a:r>
            <a:br>
              <a:rPr lang="en-US" dirty="0"/>
            </a:br>
            <a:br>
              <a:rPr lang="en-US" sz="1400" dirty="0"/>
            </a:br>
            <a:endParaRPr lang="en-US" sz="1500" b="0" u="none" strike="noStrike" dirty="0">
              <a:effectLst/>
              <a:latin typeface="Arial" panose="020B0604020202020204" pitchFamily="34" charset="0"/>
            </a:endParaRPr>
          </a:p>
          <a:p>
            <a:endParaRPr lang="en-US" dirty="0"/>
          </a:p>
        </p:txBody>
      </p:sp>
      <p:sp>
        <p:nvSpPr>
          <p:cNvPr id="6" name="TextBox 5">
            <a:extLst>
              <a:ext uri="{FF2B5EF4-FFF2-40B4-BE49-F238E27FC236}">
                <a16:creationId xmlns:a16="http://schemas.microsoft.com/office/drawing/2014/main" id="{94063FB6-F2E5-5C4C-B097-980712091B81}"/>
              </a:ext>
            </a:extLst>
          </p:cNvPr>
          <p:cNvSpPr txBox="1"/>
          <p:nvPr/>
        </p:nvSpPr>
        <p:spPr>
          <a:xfrm>
            <a:off x="6666271" y="7728155"/>
            <a:ext cx="184731" cy="369332"/>
          </a:xfrm>
          <a:prstGeom prst="rect">
            <a:avLst/>
          </a:prstGeom>
          <a:noFill/>
        </p:spPr>
        <p:txBody>
          <a:bodyPr wrap="none" rtlCol="0">
            <a:spAutoFit/>
          </a:bodyPr>
          <a:lstStyle/>
          <a:p>
            <a:endParaRPr lang="en-US" dirty="0"/>
          </a:p>
        </p:txBody>
      </p:sp>
      <p:pic>
        <p:nvPicPr>
          <p:cNvPr id="4" name="Picture 3">
            <a:extLst>
              <a:ext uri="{FF2B5EF4-FFF2-40B4-BE49-F238E27FC236}">
                <a16:creationId xmlns:a16="http://schemas.microsoft.com/office/drawing/2014/main" id="{DF619771-D389-D5D4-01CE-03A4B51EA041}"/>
              </a:ext>
            </a:extLst>
          </p:cNvPr>
          <p:cNvPicPr>
            <a:picLocks noChangeAspect="1"/>
          </p:cNvPicPr>
          <p:nvPr/>
        </p:nvPicPr>
        <p:blipFill>
          <a:blip r:embed="rId3"/>
          <a:stretch>
            <a:fillRect/>
          </a:stretch>
        </p:blipFill>
        <p:spPr>
          <a:xfrm>
            <a:off x="8323836" y="3869194"/>
            <a:ext cx="3729493" cy="1144696"/>
          </a:xfrm>
          <a:prstGeom prst="rect">
            <a:avLst/>
          </a:prstGeom>
          <a:effectLst>
            <a:outerShdw blurRad="50800" dist="38100" dir="2700000" sx="107000" sy="107000" algn="tl" rotWithShape="0">
              <a:prstClr val="black">
                <a:alpha val="34000"/>
              </a:prstClr>
            </a:outerShdw>
            <a:softEdge rad="25400"/>
          </a:effectLst>
        </p:spPr>
      </p:pic>
    </p:spTree>
    <p:extLst>
      <p:ext uri="{BB962C8B-B14F-4D97-AF65-F5344CB8AC3E}">
        <p14:creationId xmlns:p14="http://schemas.microsoft.com/office/powerpoint/2010/main" val="12959703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3F724-3290-EF48-8A8D-9A6944AEF983}"/>
              </a:ext>
            </a:extLst>
          </p:cNvPr>
          <p:cNvSpPr>
            <a:spLocks noGrp="1"/>
          </p:cNvSpPr>
          <p:nvPr>
            <p:ph type="title"/>
          </p:nvPr>
        </p:nvSpPr>
        <p:spPr>
          <a:xfrm>
            <a:off x="4104167" y="309716"/>
            <a:ext cx="6583959" cy="711027"/>
          </a:xfrm>
        </p:spPr>
        <p:txBody>
          <a:bodyPr>
            <a:normAutofit fontScale="90000"/>
          </a:bodyPr>
          <a:lstStyle/>
          <a:p>
            <a:r>
              <a:rPr lang="en-US"/>
              <a:t>Title IX Training Requirements: Informal Resolution Facilitators</a:t>
            </a:r>
            <a:endParaRPr lang="en-US" dirty="0"/>
          </a:p>
        </p:txBody>
      </p:sp>
      <p:sp>
        <p:nvSpPr>
          <p:cNvPr id="3" name="Content Placeholder 2">
            <a:extLst>
              <a:ext uri="{FF2B5EF4-FFF2-40B4-BE49-F238E27FC236}">
                <a16:creationId xmlns:a16="http://schemas.microsoft.com/office/drawing/2014/main" id="{81B3591D-183F-DF49-84F8-40A1ECF9D13A}"/>
              </a:ext>
            </a:extLst>
          </p:cNvPr>
          <p:cNvSpPr>
            <a:spLocks noGrp="1"/>
          </p:cNvSpPr>
          <p:nvPr>
            <p:ph idx="1"/>
          </p:nvPr>
        </p:nvSpPr>
        <p:spPr>
          <a:xfrm>
            <a:off x="1049078" y="2672316"/>
            <a:ext cx="7454481" cy="4185684"/>
          </a:xfrm>
        </p:spPr>
        <p:txBody>
          <a:bodyPr>
            <a:normAutofit/>
          </a:bodyPr>
          <a:lstStyle/>
          <a:p>
            <a:pPr marL="914400" rtl="0">
              <a:spcBef>
                <a:spcPts val="0"/>
              </a:spcBef>
              <a:spcAft>
                <a:spcPts val="0"/>
              </a:spcAft>
            </a:pPr>
            <a:r>
              <a:rPr lang="en-US" sz="1800" b="0" i="0" u="none" strike="noStrike">
                <a:effectLst/>
                <a:latin typeface="Arial" panose="020B0604020202020204" pitchFamily="34" charset="0"/>
              </a:rPr>
              <a:t>In addition to the training requirements for All Employees, all facilitators of an informal resolution process must be trained on the rules and practices associated with the School’s informal resolution process and on how to serve impartially, including by avoiding conflicts of interest and bias.  </a:t>
            </a:r>
            <a:br>
              <a:rPr lang="en-US" sz="1200"/>
            </a:br>
            <a:br>
              <a:rPr lang="en-US" sz="1400"/>
            </a:br>
            <a:endParaRPr lang="en-US" sz="1500" b="0" u="none" strike="noStrike">
              <a:effectLst/>
              <a:latin typeface="Arial" panose="020B0604020202020204" pitchFamily="34" charset="0"/>
            </a:endParaRPr>
          </a:p>
          <a:p>
            <a:endParaRPr lang="en-US" dirty="0"/>
          </a:p>
        </p:txBody>
      </p:sp>
      <p:sp>
        <p:nvSpPr>
          <p:cNvPr id="6" name="TextBox 5">
            <a:extLst>
              <a:ext uri="{FF2B5EF4-FFF2-40B4-BE49-F238E27FC236}">
                <a16:creationId xmlns:a16="http://schemas.microsoft.com/office/drawing/2014/main" id="{94063FB6-F2E5-5C4C-B097-980712091B81}"/>
              </a:ext>
            </a:extLst>
          </p:cNvPr>
          <p:cNvSpPr txBox="1"/>
          <p:nvPr/>
        </p:nvSpPr>
        <p:spPr>
          <a:xfrm>
            <a:off x="6666271" y="7728155"/>
            <a:ext cx="184731" cy="369332"/>
          </a:xfrm>
          <a:prstGeom prst="rect">
            <a:avLst/>
          </a:prstGeom>
          <a:noFill/>
        </p:spPr>
        <p:txBody>
          <a:bodyPr wrap="none" rtlCol="0">
            <a:spAutoFit/>
          </a:bodyPr>
          <a:lstStyle/>
          <a:p>
            <a:endParaRPr lang="en-US" dirty="0"/>
          </a:p>
        </p:txBody>
      </p:sp>
      <p:pic>
        <p:nvPicPr>
          <p:cNvPr id="4" name="Picture 3">
            <a:extLst>
              <a:ext uri="{FF2B5EF4-FFF2-40B4-BE49-F238E27FC236}">
                <a16:creationId xmlns:a16="http://schemas.microsoft.com/office/drawing/2014/main" id="{51E79973-88F8-90BE-41D4-6B81D1C5C583}"/>
              </a:ext>
            </a:extLst>
          </p:cNvPr>
          <p:cNvPicPr>
            <a:picLocks noChangeAspect="1"/>
          </p:cNvPicPr>
          <p:nvPr/>
        </p:nvPicPr>
        <p:blipFill>
          <a:blip r:embed="rId3"/>
          <a:stretch>
            <a:fillRect/>
          </a:stretch>
        </p:blipFill>
        <p:spPr>
          <a:xfrm>
            <a:off x="8503559" y="3973696"/>
            <a:ext cx="3729493" cy="1144696"/>
          </a:xfrm>
          <a:prstGeom prst="rect">
            <a:avLst/>
          </a:prstGeom>
          <a:effectLst>
            <a:outerShdw blurRad="50800" dist="38100" dir="2700000" sx="107000" sy="107000" algn="tl" rotWithShape="0">
              <a:prstClr val="black">
                <a:alpha val="34000"/>
              </a:prstClr>
            </a:outerShdw>
            <a:softEdge rad="25400"/>
          </a:effectLst>
        </p:spPr>
      </p:pic>
    </p:spTree>
    <p:extLst>
      <p:ext uri="{BB962C8B-B14F-4D97-AF65-F5344CB8AC3E}">
        <p14:creationId xmlns:p14="http://schemas.microsoft.com/office/powerpoint/2010/main" val="1093583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0B952-69E4-894F-BEC4-E853C6B183B7}"/>
              </a:ext>
            </a:extLst>
          </p:cNvPr>
          <p:cNvSpPr>
            <a:spLocks noGrp="1"/>
          </p:cNvSpPr>
          <p:nvPr>
            <p:ph type="title"/>
          </p:nvPr>
        </p:nvSpPr>
        <p:spPr/>
        <p:txBody>
          <a:bodyPr/>
          <a:lstStyle/>
          <a:p>
            <a:r>
              <a:rPr lang="en-US" dirty="0"/>
              <a:t>Overview of Title IX</a:t>
            </a:r>
          </a:p>
        </p:txBody>
      </p:sp>
      <p:sp>
        <p:nvSpPr>
          <p:cNvPr id="3" name="Content Placeholder 2">
            <a:extLst>
              <a:ext uri="{FF2B5EF4-FFF2-40B4-BE49-F238E27FC236}">
                <a16:creationId xmlns:a16="http://schemas.microsoft.com/office/drawing/2014/main" id="{AEE10B37-9899-2445-AF67-98147716A842}"/>
              </a:ext>
            </a:extLst>
          </p:cNvPr>
          <p:cNvSpPr>
            <a:spLocks noGrp="1"/>
          </p:cNvSpPr>
          <p:nvPr>
            <p:ph idx="1"/>
          </p:nvPr>
        </p:nvSpPr>
        <p:spPr>
          <a:xfrm>
            <a:off x="1621861" y="1460091"/>
            <a:ext cx="9321442" cy="5147186"/>
          </a:xfrm>
        </p:spPr>
        <p:txBody>
          <a:bodyPr>
            <a:normAutofit fontScale="92500"/>
          </a:bodyPr>
          <a:lstStyle/>
          <a:p>
            <a:pPr lvl="0"/>
            <a:r>
              <a:rPr lang="en-US" dirty="0"/>
              <a:t>What is Title IX?</a:t>
            </a:r>
          </a:p>
          <a:p>
            <a:pPr lvl="1"/>
            <a:r>
              <a:rPr lang="en-US" sz="2000" dirty="0"/>
              <a:t>“No person in the United States shall, on the basis of sex, be excluded from participation in, denied the benefits of, or be subjected to discrimination under any education program or activity receiving Federal financial assistance.”</a:t>
            </a:r>
          </a:p>
          <a:p>
            <a:pPr lvl="1"/>
            <a:r>
              <a:rPr lang="en-US" sz="2000" dirty="0"/>
              <a:t>What does “sex” mean? </a:t>
            </a:r>
          </a:p>
          <a:p>
            <a:pPr lvl="2"/>
            <a:r>
              <a:rPr lang="en-US" sz="2000" dirty="0"/>
              <a:t>Male/Female (biological sex)</a:t>
            </a:r>
          </a:p>
          <a:p>
            <a:pPr lvl="2"/>
            <a:r>
              <a:rPr lang="en-US" sz="2000" dirty="0"/>
              <a:t>Gender (identity)</a:t>
            </a:r>
          </a:p>
          <a:p>
            <a:pPr lvl="2"/>
            <a:r>
              <a:rPr lang="en-US" sz="2000" dirty="0"/>
              <a:t>Stereotyping</a:t>
            </a:r>
          </a:p>
          <a:p>
            <a:pPr lvl="2"/>
            <a:r>
              <a:rPr lang="en-US" sz="2000" dirty="0"/>
              <a:t>Sexual orientation</a:t>
            </a:r>
          </a:p>
          <a:p>
            <a:pPr lvl="2"/>
            <a:r>
              <a:rPr lang="en-US" sz="2000" dirty="0"/>
              <a:t>“Sex” as a verb (i.e. sexual assault)</a:t>
            </a:r>
          </a:p>
          <a:p>
            <a:pPr lvl="2"/>
            <a:r>
              <a:rPr lang="en-US" sz="2000" dirty="0"/>
              <a:t>Pregnancy and related conditions</a:t>
            </a:r>
          </a:p>
          <a:p>
            <a:endParaRPr lang="en-US" dirty="0"/>
          </a:p>
        </p:txBody>
      </p:sp>
      <p:pic>
        <p:nvPicPr>
          <p:cNvPr id="5" name="Picture 4">
            <a:extLst>
              <a:ext uri="{FF2B5EF4-FFF2-40B4-BE49-F238E27FC236}">
                <a16:creationId xmlns:a16="http://schemas.microsoft.com/office/drawing/2014/main" id="{CEC705C4-A770-8F49-97C8-E54A038CDB0E}"/>
              </a:ext>
            </a:extLst>
          </p:cNvPr>
          <p:cNvPicPr>
            <a:picLocks noChangeAspect="1"/>
          </p:cNvPicPr>
          <p:nvPr/>
        </p:nvPicPr>
        <p:blipFill>
          <a:blip r:embed="rId2"/>
          <a:stretch>
            <a:fillRect/>
          </a:stretch>
        </p:blipFill>
        <p:spPr>
          <a:xfrm>
            <a:off x="8190113" y="4182269"/>
            <a:ext cx="2380026" cy="1580893"/>
          </a:xfrm>
          <a:prstGeom prst="rect">
            <a:avLst/>
          </a:prstGeom>
          <a:effectLst>
            <a:softEdge rad="76200"/>
          </a:effectLst>
        </p:spPr>
      </p:pic>
    </p:spTree>
    <p:extLst>
      <p:ext uri="{BB962C8B-B14F-4D97-AF65-F5344CB8AC3E}">
        <p14:creationId xmlns:p14="http://schemas.microsoft.com/office/powerpoint/2010/main" val="31086537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3F724-3290-EF48-8A8D-9A6944AEF983}"/>
              </a:ext>
            </a:extLst>
          </p:cNvPr>
          <p:cNvSpPr>
            <a:spLocks noGrp="1"/>
          </p:cNvSpPr>
          <p:nvPr>
            <p:ph type="title"/>
          </p:nvPr>
        </p:nvSpPr>
        <p:spPr>
          <a:xfrm>
            <a:off x="4104167" y="309716"/>
            <a:ext cx="6583959" cy="711027"/>
          </a:xfrm>
        </p:spPr>
        <p:txBody>
          <a:bodyPr>
            <a:normAutofit fontScale="90000"/>
          </a:bodyPr>
          <a:lstStyle/>
          <a:p>
            <a:r>
              <a:rPr lang="en-US" dirty="0"/>
              <a:t>Title IX Training Requirements: </a:t>
            </a:r>
            <a:br>
              <a:rPr lang="en-US" dirty="0"/>
            </a:br>
            <a:r>
              <a:rPr lang="en-US" dirty="0"/>
              <a:t>Title IX Coordinator</a:t>
            </a:r>
          </a:p>
        </p:txBody>
      </p:sp>
      <p:sp>
        <p:nvSpPr>
          <p:cNvPr id="3" name="Content Placeholder 2">
            <a:extLst>
              <a:ext uri="{FF2B5EF4-FFF2-40B4-BE49-F238E27FC236}">
                <a16:creationId xmlns:a16="http://schemas.microsoft.com/office/drawing/2014/main" id="{81B3591D-183F-DF49-84F8-40A1ECF9D13A}"/>
              </a:ext>
            </a:extLst>
          </p:cNvPr>
          <p:cNvSpPr>
            <a:spLocks noGrp="1"/>
          </p:cNvSpPr>
          <p:nvPr>
            <p:ph idx="1"/>
          </p:nvPr>
        </p:nvSpPr>
        <p:spPr>
          <a:xfrm>
            <a:off x="1049078" y="2020186"/>
            <a:ext cx="7454481" cy="4837814"/>
          </a:xfrm>
        </p:spPr>
        <p:txBody>
          <a:bodyPr>
            <a:normAutofit/>
          </a:bodyPr>
          <a:lstStyle/>
          <a:p>
            <a:pPr rtl="0" fontAlgn="base">
              <a:spcBef>
                <a:spcPts val="0"/>
              </a:spcBef>
              <a:spcAft>
                <a:spcPts val="0"/>
              </a:spcAft>
              <a:buFont typeface="+mj-lt"/>
              <a:buAutoNum type="arabicPeriod"/>
            </a:pPr>
            <a:r>
              <a:rPr lang="en-US" sz="1500" b="0" i="0" u="none" strike="noStrike" dirty="0">
                <a:effectLst/>
                <a:latin typeface="Arial" panose="020B0604020202020204" pitchFamily="34" charset="0"/>
              </a:rPr>
              <a:t>In addition to the training requirements for all employees and all investigators, decisionmakers, and other persons who are responsible for implementing the School’s grievance procedures or have the authority to modify or terminate supportive measures, the Title IX Coordinator and any designees must be trained on their specific responsibilities, including: </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Designation and delegation of Title IX Coordinator responsibilities; </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Specific actions to prevent discrimination and ensure equal access and Title IX Coordinator requirements;</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Supportive Measures;</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The recordkeeping requirements of Title IX and the School’s recordkeeping system; and</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Any other training necessary to coordinate the School’s compliance with Title IX.  </a:t>
            </a:r>
            <a:br>
              <a:rPr lang="en-US" sz="1200" dirty="0"/>
            </a:br>
            <a:br>
              <a:rPr lang="en-US" sz="1400" dirty="0"/>
            </a:br>
            <a:endParaRPr lang="en-US" sz="1500" b="0" u="none" strike="noStrike" dirty="0">
              <a:effectLst/>
              <a:latin typeface="Arial" panose="020B0604020202020204" pitchFamily="34" charset="0"/>
            </a:endParaRPr>
          </a:p>
          <a:p>
            <a:endParaRPr lang="en-US" dirty="0"/>
          </a:p>
        </p:txBody>
      </p:sp>
      <p:sp>
        <p:nvSpPr>
          <p:cNvPr id="6" name="TextBox 5">
            <a:extLst>
              <a:ext uri="{FF2B5EF4-FFF2-40B4-BE49-F238E27FC236}">
                <a16:creationId xmlns:a16="http://schemas.microsoft.com/office/drawing/2014/main" id="{94063FB6-F2E5-5C4C-B097-980712091B81}"/>
              </a:ext>
            </a:extLst>
          </p:cNvPr>
          <p:cNvSpPr txBox="1"/>
          <p:nvPr/>
        </p:nvSpPr>
        <p:spPr>
          <a:xfrm>
            <a:off x="6666271" y="7728155"/>
            <a:ext cx="184731" cy="369332"/>
          </a:xfrm>
          <a:prstGeom prst="rect">
            <a:avLst/>
          </a:prstGeom>
          <a:noFill/>
        </p:spPr>
        <p:txBody>
          <a:bodyPr wrap="none" rtlCol="0">
            <a:spAutoFit/>
          </a:bodyPr>
          <a:lstStyle/>
          <a:p>
            <a:endParaRPr lang="en-US" dirty="0"/>
          </a:p>
        </p:txBody>
      </p:sp>
      <p:pic>
        <p:nvPicPr>
          <p:cNvPr id="7" name="Picture 6">
            <a:extLst>
              <a:ext uri="{FF2B5EF4-FFF2-40B4-BE49-F238E27FC236}">
                <a16:creationId xmlns:a16="http://schemas.microsoft.com/office/drawing/2014/main" id="{E7F2AEA3-BAA7-1047-B6FE-62C6FC63B132}"/>
              </a:ext>
            </a:extLst>
          </p:cNvPr>
          <p:cNvPicPr>
            <a:picLocks noChangeAspect="1"/>
          </p:cNvPicPr>
          <p:nvPr/>
        </p:nvPicPr>
        <p:blipFill>
          <a:blip r:embed="rId3"/>
          <a:stretch>
            <a:fillRect/>
          </a:stretch>
        </p:blipFill>
        <p:spPr>
          <a:xfrm>
            <a:off x="8643421" y="4385834"/>
            <a:ext cx="3729493" cy="1144696"/>
          </a:xfrm>
          <a:prstGeom prst="rect">
            <a:avLst/>
          </a:prstGeom>
          <a:effectLst>
            <a:outerShdw blurRad="50800" dist="38100" dir="2700000" sx="107000" sy="107000" algn="tl" rotWithShape="0">
              <a:prstClr val="black">
                <a:alpha val="34000"/>
              </a:prstClr>
            </a:outerShdw>
            <a:softEdge rad="25400"/>
          </a:effectLst>
        </p:spPr>
      </p:pic>
    </p:spTree>
    <p:extLst>
      <p:ext uri="{BB962C8B-B14F-4D97-AF65-F5344CB8AC3E}">
        <p14:creationId xmlns:p14="http://schemas.microsoft.com/office/powerpoint/2010/main" val="40309970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3F724-3290-EF48-8A8D-9A6944AEF983}"/>
              </a:ext>
            </a:extLst>
          </p:cNvPr>
          <p:cNvSpPr>
            <a:spLocks noGrp="1"/>
          </p:cNvSpPr>
          <p:nvPr>
            <p:ph type="title"/>
          </p:nvPr>
        </p:nvSpPr>
        <p:spPr>
          <a:xfrm>
            <a:off x="4104167" y="309716"/>
            <a:ext cx="6583959" cy="711027"/>
          </a:xfrm>
        </p:spPr>
        <p:txBody>
          <a:bodyPr>
            <a:normAutofit/>
          </a:bodyPr>
          <a:lstStyle/>
          <a:p>
            <a:r>
              <a:rPr lang="en-US" dirty="0"/>
              <a:t>Title IX Record Keeping</a:t>
            </a:r>
          </a:p>
        </p:txBody>
      </p:sp>
      <p:sp>
        <p:nvSpPr>
          <p:cNvPr id="3" name="Content Placeholder 2">
            <a:extLst>
              <a:ext uri="{FF2B5EF4-FFF2-40B4-BE49-F238E27FC236}">
                <a16:creationId xmlns:a16="http://schemas.microsoft.com/office/drawing/2014/main" id="{81B3591D-183F-DF49-84F8-40A1ECF9D13A}"/>
              </a:ext>
            </a:extLst>
          </p:cNvPr>
          <p:cNvSpPr>
            <a:spLocks noGrp="1"/>
          </p:cNvSpPr>
          <p:nvPr>
            <p:ph idx="1"/>
          </p:nvPr>
        </p:nvSpPr>
        <p:spPr>
          <a:xfrm>
            <a:off x="1049078" y="2672316"/>
            <a:ext cx="7454481" cy="4185684"/>
          </a:xfrm>
        </p:spPr>
        <p:txBody>
          <a:bodyPr>
            <a:normAutofit/>
          </a:bodyPr>
          <a:lstStyle/>
          <a:p>
            <a:pPr marL="0" indent="0" rtl="0" fontAlgn="base">
              <a:spcBef>
                <a:spcPts val="0"/>
              </a:spcBef>
              <a:spcAft>
                <a:spcPts val="0"/>
              </a:spcAft>
              <a:buNone/>
            </a:pPr>
            <a:r>
              <a:rPr lang="en-US" sz="1500" b="0" i="0" u="none" strike="noStrike" dirty="0">
                <a:effectLst/>
                <a:latin typeface="Arial" panose="020B0604020202020204" pitchFamily="34" charset="0"/>
              </a:rPr>
              <a:t>The School </a:t>
            </a:r>
            <a:r>
              <a:rPr lang="en-US" sz="1500" dirty="0">
                <a:latin typeface="Arial" panose="020B0604020202020204" pitchFamily="34" charset="0"/>
              </a:rPr>
              <a:t>must </a:t>
            </a:r>
            <a:r>
              <a:rPr lang="en-US" sz="1500" b="0" i="0" u="none" strike="noStrike" dirty="0">
                <a:effectLst/>
                <a:latin typeface="Arial" panose="020B0604020202020204" pitchFamily="34" charset="0"/>
              </a:rPr>
              <a:t>maintain for a period of at least seven years:</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For each complaint of sex discrimination, records documenting the informal resolution process or the grievance procedure, and the resulting outcome.</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For each notification the Title IX Coordinator receives of information about conduct that reasonably may constitute sex discrimination under Title IX, records documenting the actions the School took to meet its obligations to promptly and effectively respond.</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All materials used to provide the required Title IX trainings. The School will make these training materials available upon request for inspection by members of the public.</a:t>
            </a:r>
          </a:p>
          <a:p>
            <a:pPr marL="1206500" lvl="2" indent="-285750" fontAlgn="base">
              <a:spcBef>
                <a:spcPts val="0"/>
              </a:spcBef>
              <a:spcAft>
                <a:spcPts val="0"/>
              </a:spcAft>
            </a:pPr>
            <a:r>
              <a:rPr lang="en-US" sz="1500" dirty="0">
                <a:latin typeface="Arial" panose="020B0604020202020204" pitchFamily="34" charset="0"/>
              </a:rPr>
              <a:t>No longer required to be posted. </a:t>
            </a:r>
            <a:br>
              <a:rPr lang="en-US" sz="900" dirty="0"/>
            </a:br>
            <a:br>
              <a:rPr lang="en-US" sz="600" dirty="0"/>
            </a:br>
            <a:endParaRPr lang="en-US" sz="700" b="0" u="none" strike="noStrike" dirty="0">
              <a:effectLst/>
              <a:latin typeface="Arial" panose="020B0604020202020204" pitchFamily="34" charset="0"/>
            </a:endParaRPr>
          </a:p>
          <a:p>
            <a:endParaRPr lang="en-US" dirty="0"/>
          </a:p>
        </p:txBody>
      </p:sp>
      <p:sp>
        <p:nvSpPr>
          <p:cNvPr id="6" name="TextBox 5">
            <a:extLst>
              <a:ext uri="{FF2B5EF4-FFF2-40B4-BE49-F238E27FC236}">
                <a16:creationId xmlns:a16="http://schemas.microsoft.com/office/drawing/2014/main" id="{94063FB6-F2E5-5C4C-B097-980712091B81}"/>
              </a:ext>
            </a:extLst>
          </p:cNvPr>
          <p:cNvSpPr txBox="1"/>
          <p:nvPr/>
        </p:nvSpPr>
        <p:spPr>
          <a:xfrm>
            <a:off x="6666271" y="7728155"/>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8872423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1006549" y="269441"/>
            <a:ext cx="10221432" cy="1077229"/>
          </a:xfrm>
        </p:spPr>
        <p:txBody>
          <a:bodyPr>
            <a:normAutofit/>
          </a:bodyPr>
          <a:lstStyle/>
          <a:p>
            <a:r>
              <a:rPr lang="en-US" sz="3200" dirty="0"/>
              <a:t>New Requirements: </a:t>
            </a:r>
            <a:r>
              <a:rPr lang="en-US" sz="3200" i="0" u="none" strike="noStrike" dirty="0">
                <a:effectLst/>
                <a:latin typeface="Arial" panose="020B0604020202020204" pitchFamily="34" charset="0"/>
              </a:rPr>
              <a:t>Parental, family, or marital status; pregnancy or related conditions</a:t>
            </a:r>
            <a:endParaRPr lang="en-US" sz="3200" dirty="0"/>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353879" y="2041450"/>
            <a:ext cx="10101521" cy="4702719"/>
          </a:xfrm>
        </p:spPr>
        <p:txBody>
          <a:bodyPr>
            <a:normAutofit/>
          </a:bodyPr>
          <a:lstStyle/>
          <a:p>
            <a:endParaRPr lang="en-US" dirty="0"/>
          </a:p>
          <a:p>
            <a:pPr marL="0" indent="0" rtl="0" fontAlgn="base">
              <a:spcBef>
                <a:spcPts val="0"/>
              </a:spcBef>
              <a:spcAft>
                <a:spcPts val="0"/>
              </a:spcAft>
              <a:buNone/>
            </a:pPr>
            <a:r>
              <a:rPr lang="en-US" sz="1800" b="0" i="0" u="none" strike="noStrike" dirty="0">
                <a:effectLst/>
                <a:latin typeface="Arial" panose="020B0604020202020204" pitchFamily="34" charset="0"/>
              </a:rPr>
              <a:t>The School must not adopt or implement any policy, practice, or procedure concerning a student’s current, potential, or past parental, family, or marital status that treats students differently on the basis of sex.</a:t>
            </a:r>
          </a:p>
          <a:p>
            <a:endParaRPr lang="en-US" dirty="0"/>
          </a:p>
        </p:txBody>
      </p:sp>
    </p:spTree>
    <p:extLst>
      <p:ext uri="{BB962C8B-B14F-4D97-AF65-F5344CB8AC3E}">
        <p14:creationId xmlns:p14="http://schemas.microsoft.com/office/powerpoint/2010/main" val="10008559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1006549" y="269441"/>
            <a:ext cx="10278730" cy="1077229"/>
          </a:xfrm>
        </p:spPr>
        <p:txBody>
          <a:bodyPr>
            <a:normAutofit fontScale="90000"/>
          </a:bodyPr>
          <a:lstStyle/>
          <a:p>
            <a:r>
              <a:rPr lang="en-US" sz="3600" dirty="0"/>
              <a:t>New Requirements: </a:t>
            </a:r>
            <a:r>
              <a:rPr lang="en-US" sz="3600" i="0" u="none" strike="noStrike" dirty="0">
                <a:effectLst/>
                <a:latin typeface="Arial" panose="020B0604020202020204" pitchFamily="34" charset="0"/>
              </a:rPr>
              <a:t>Pregnancy or </a:t>
            </a:r>
            <a:r>
              <a:rPr lang="en-US" sz="3600" dirty="0">
                <a:latin typeface="Arial" panose="020B0604020202020204" pitchFamily="34" charset="0"/>
              </a:rPr>
              <a:t>R</a:t>
            </a:r>
            <a:r>
              <a:rPr lang="en-US" sz="3600" i="0" u="none" strike="noStrike" dirty="0">
                <a:effectLst/>
                <a:latin typeface="Arial" panose="020B0604020202020204" pitchFamily="34" charset="0"/>
              </a:rPr>
              <a:t>elated </a:t>
            </a:r>
            <a:r>
              <a:rPr lang="en-US" sz="3600" dirty="0">
                <a:latin typeface="Arial" panose="020B0604020202020204" pitchFamily="34" charset="0"/>
              </a:rPr>
              <a:t>C</a:t>
            </a:r>
            <a:r>
              <a:rPr lang="en-US" sz="3600" i="0" u="none" strike="noStrike" dirty="0">
                <a:effectLst/>
                <a:latin typeface="Arial" panose="020B0604020202020204" pitchFamily="34" charset="0"/>
              </a:rPr>
              <a:t>onditions</a:t>
            </a:r>
            <a:endParaRPr lang="en-US" dirty="0"/>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176670" y="2041450"/>
            <a:ext cx="10278730" cy="4702719"/>
          </a:xfrm>
        </p:spPr>
        <p:txBody>
          <a:bodyPr>
            <a:normAutofit/>
          </a:bodyPr>
          <a:lstStyle/>
          <a:p>
            <a:endParaRPr lang="en-US" dirty="0"/>
          </a:p>
          <a:p>
            <a:pPr marL="0" indent="0" rtl="0" fontAlgn="base">
              <a:spcBef>
                <a:spcPts val="0"/>
              </a:spcBef>
              <a:spcAft>
                <a:spcPts val="0"/>
              </a:spcAft>
              <a:buNone/>
            </a:pPr>
            <a:r>
              <a:rPr lang="en-US" sz="1500" b="1" i="0" u="none" strike="noStrike" dirty="0">
                <a:effectLst/>
                <a:latin typeface="Arial" panose="020B0604020202020204" pitchFamily="34" charset="0"/>
              </a:rPr>
              <a:t>Pregnancy or Related Conditions</a:t>
            </a:r>
            <a:r>
              <a:rPr lang="en-US" sz="1500" b="0" i="0" u="none" strike="noStrike" dirty="0">
                <a:effectLst/>
                <a:latin typeface="Arial" panose="020B0604020202020204" pitchFamily="34" charset="0"/>
              </a:rPr>
              <a:t> means:</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Pregnancy, childbirth, termination of pregnancy, or lactation;</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Medical conditions related to pregnancy, childbirth, termination of pregnancy, or lactation; or</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Recovery from pregnancy, childbirth, termination of pregnancy, lactation, or related medical conditions. </a:t>
            </a:r>
          </a:p>
          <a:p>
            <a:pPr marL="457200" lvl="1" indent="0" fontAlgn="base">
              <a:spcBef>
                <a:spcPts val="0"/>
              </a:spcBef>
              <a:spcAft>
                <a:spcPts val="0"/>
              </a:spcAft>
              <a:buNone/>
            </a:pPr>
            <a:endParaRPr lang="en-US" sz="1500" b="1" i="0" u="none" strike="noStrike" dirty="0">
              <a:effectLst/>
              <a:latin typeface="Arial" panose="020B0604020202020204" pitchFamily="34" charset="0"/>
            </a:endParaRPr>
          </a:p>
          <a:p>
            <a:pPr marL="457200" lvl="1" indent="0" fontAlgn="base">
              <a:spcBef>
                <a:spcPts val="0"/>
              </a:spcBef>
              <a:spcAft>
                <a:spcPts val="0"/>
              </a:spcAft>
              <a:buNone/>
            </a:pPr>
            <a:r>
              <a:rPr lang="en-US" sz="1500" b="1" i="0" u="none" strike="noStrike" dirty="0">
                <a:effectLst/>
                <a:latin typeface="Arial" panose="020B0604020202020204" pitchFamily="34" charset="0"/>
              </a:rPr>
              <a:t>Nondiscrimination.</a:t>
            </a:r>
            <a:r>
              <a:rPr lang="en-US" sz="1500" b="0" i="0" u="none" strike="noStrike" dirty="0">
                <a:effectLst/>
                <a:latin typeface="Arial" panose="020B0604020202020204" pitchFamily="34" charset="0"/>
              </a:rPr>
              <a:t> The School must not discriminate in its education program or activity against any student based on the student’s current, potential, or past pregnancy or related conditions. A School does not engage in prohibited discrimination when it allows a student, based on pregnancy or related conditions, to voluntarily participate in a separate portion of its education program or activity provided the School ensures that the separate portion is comparable to that offered to students who are not pregnant and do not have related conditions.</a:t>
            </a:r>
          </a:p>
          <a:p>
            <a:pPr marL="457200" lvl="1" indent="0" rtl="0" fontAlgn="base">
              <a:spcBef>
                <a:spcPts val="0"/>
              </a:spcBef>
              <a:spcAft>
                <a:spcPts val="0"/>
              </a:spcAft>
              <a:buNone/>
            </a:pPr>
            <a:endParaRPr lang="en-US" sz="1300" b="0" i="0" u="none" strike="noStrike" dirty="0">
              <a:effectLst/>
              <a:latin typeface="Arial" panose="020B0604020202020204" pitchFamily="34" charset="0"/>
            </a:endParaRPr>
          </a:p>
          <a:p>
            <a:endParaRPr lang="en-US" dirty="0"/>
          </a:p>
        </p:txBody>
      </p:sp>
    </p:spTree>
    <p:extLst>
      <p:ext uri="{BB962C8B-B14F-4D97-AF65-F5344CB8AC3E}">
        <p14:creationId xmlns:p14="http://schemas.microsoft.com/office/powerpoint/2010/main" val="14000921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1006549" y="269441"/>
            <a:ext cx="10278730" cy="1077229"/>
          </a:xfrm>
        </p:spPr>
        <p:txBody>
          <a:bodyPr>
            <a:normAutofit fontScale="90000"/>
          </a:bodyPr>
          <a:lstStyle/>
          <a:p>
            <a:r>
              <a:rPr lang="en-US" sz="3600" dirty="0"/>
              <a:t>New Requirements: </a:t>
            </a:r>
            <a:r>
              <a:rPr lang="en-US" sz="3600" i="0" u="none" strike="noStrike" dirty="0">
                <a:effectLst/>
                <a:latin typeface="Arial" panose="020B0604020202020204" pitchFamily="34" charset="0"/>
              </a:rPr>
              <a:t>Pregnancy or </a:t>
            </a:r>
            <a:r>
              <a:rPr lang="en-US" sz="3600" dirty="0">
                <a:latin typeface="Arial" panose="020B0604020202020204" pitchFamily="34" charset="0"/>
              </a:rPr>
              <a:t>R</a:t>
            </a:r>
            <a:r>
              <a:rPr lang="en-US" sz="3600" i="0" u="none" strike="noStrike" dirty="0">
                <a:effectLst/>
                <a:latin typeface="Arial" panose="020B0604020202020204" pitchFamily="34" charset="0"/>
              </a:rPr>
              <a:t>elated </a:t>
            </a:r>
            <a:r>
              <a:rPr lang="en-US" sz="3600" dirty="0">
                <a:latin typeface="Arial" panose="020B0604020202020204" pitchFamily="34" charset="0"/>
              </a:rPr>
              <a:t>C</a:t>
            </a:r>
            <a:r>
              <a:rPr lang="en-US" sz="3600" i="0" u="none" strike="noStrike" dirty="0">
                <a:effectLst/>
                <a:latin typeface="Arial" panose="020B0604020202020204" pitchFamily="34" charset="0"/>
              </a:rPr>
              <a:t>onditions</a:t>
            </a:r>
            <a:endParaRPr lang="en-US" dirty="0"/>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176670" y="2041450"/>
            <a:ext cx="10278730" cy="4702719"/>
          </a:xfrm>
        </p:spPr>
        <p:txBody>
          <a:bodyPr>
            <a:normAutofit fontScale="92500"/>
          </a:bodyPr>
          <a:lstStyle/>
          <a:p>
            <a:endParaRPr lang="en-US" dirty="0"/>
          </a:p>
          <a:p>
            <a:pPr marL="112712" indent="0" rtl="0" fontAlgn="base">
              <a:spcBef>
                <a:spcPts val="0"/>
              </a:spcBef>
              <a:spcAft>
                <a:spcPts val="0"/>
              </a:spcAft>
              <a:buNone/>
            </a:pPr>
            <a:r>
              <a:rPr lang="en-US" b="1" i="0" u="none" strike="noStrike" dirty="0">
                <a:effectLst/>
                <a:latin typeface="Arial" panose="020B0604020202020204" pitchFamily="34" charset="0"/>
              </a:rPr>
              <a:t>Specific actions to prevent discrimination and ensure equal access.</a:t>
            </a:r>
            <a:r>
              <a:rPr lang="en-US" b="0" i="0" u="none" strike="noStrike" dirty="0">
                <a:effectLst/>
                <a:latin typeface="Arial" panose="020B0604020202020204" pitchFamily="34" charset="0"/>
              </a:rPr>
              <a:t> The School must take the following actions to promptly and effectively prevent sex discrimination and ensure equal access to the School’s education program or activity once the student, or a person who has a legal right to act on behalf of the student, notifies the Title IX Coordinator of the student’s pregnancy or related conditions. The Title IX Coordinator must coordinate these actions.</a:t>
            </a:r>
          </a:p>
          <a:p>
            <a:pPr marL="112712" indent="0" rtl="0" fontAlgn="base">
              <a:spcBef>
                <a:spcPts val="0"/>
              </a:spcBef>
              <a:spcAft>
                <a:spcPts val="0"/>
              </a:spcAft>
              <a:buNone/>
            </a:pPr>
            <a:endParaRPr lang="en-US" b="0" i="0" u="none" strike="noStrike" dirty="0">
              <a:effectLst/>
              <a:latin typeface="Arial" panose="020B0604020202020204" pitchFamily="34" charset="0"/>
            </a:endParaRPr>
          </a:p>
          <a:p>
            <a:pPr marL="742950" lvl="1" indent="-285750" rtl="0" fontAlgn="base">
              <a:spcBef>
                <a:spcPts val="0"/>
              </a:spcBef>
              <a:spcAft>
                <a:spcPts val="0"/>
              </a:spcAft>
              <a:buFont typeface="+mj-lt"/>
              <a:buAutoNum type="arabicPeriod"/>
            </a:pPr>
            <a:r>
              <a:rPr lang="en-US" sz="2000" b="1" i="0" u="none" strike="noStrike" dirty="0">
                <a:effectLst/>
                <a:latin typeface="Arial" panose="020B0604020202020204" pitchFamily="34" charset="0"/>
              </a:rPr>
              <a:t>Responsibility to provide information about School obligations.</a:t>
            </a:r>
            <a:r>
              <a:rPr lang="en-US" sz="2000" b="0" i="0" u="none" strike="noStrike" dirty="0">
                <a:effectLst/>
                <a:latin typeface="Arial" panose="020B0604020202020204" pitchFamily="34" charset="0"/>
              </a:rPr>
              <a:t> The School must inform the student, and if applicable, the person who notified the Title IX Coordinator of the student’s pregnancy or related conditions and has a legal right to act on behalf of the student, of the School’s obligations under a through d of this section and the prohibited disclosures of PII and provide the School’s notice of nondiscrimination.</a:t>
            </a:r>
          </a:p>
          <a:p>
            <a:pPr marL="457200" lvl="1" indent="0" rtl="0" fontAlgn="base">
              <a:spcBef>
                <a:spcPts val="0"/>
              </a:spcBef>
              <a:spcAft>
                <a:spcPts val="0"/>
              </a:spcAft>
              <a:buNone/>
            </a:pPr>
            <a:endParaRPr lang="en-US" sz="1300" b="0" i="0" u="none" strike="noStrike" dirty="0">
              <a:effectLst/>
              <a:latin typeface="Arial" panose="020B0604020202020204" pitchFamily="34" charset="0"/>
            </a:endParaRPr>
          </a:p>
          <a:p>
            <a:endParaRPr lang="en-US" dirty="0"/>
          </a:p>
        </p:txBody>
      </p:sp>
    </p:spTree>
    <p:extLst>
      <p:ext uri="{BB962C8B-B14F-4D97-AF65-F5344CB8AC3E}">
        <p14:creationId xmlns:p14="http://schemas.microsoft.com/office/powerpoint/2010/main" val="5533828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1006549" y="269441"/>
            <a:ext cx="10278730" cy="1077229"/>
          </a:xfrm>
        </p:spPr>
        <p:txBody>
          <a:bodyPr>
            <a:normAutofit fontScale="90000"/>
          </a:bodyPr>
          <a:lstStyle/>
          <a:p>
            <a:r>
              <a:rPr lang="en-US" sz="3600" dirty="0"/>
              <a:t>New Requirements: </a:t>
            </a:r>
            <a:r>
              <a:rPr lang="en-US" sz="3600" i="0" u="none" strike="noStrike" dirty="0">
                <a:effectLst/>
                <a:latin typeface="Arial" panose="020B0604020202020204" pitchFamily="34" charset="0"/>
              </a:rPr>
              <a:t>Pregnancy or </a:t>
            </a:r>
            <a:r>
              <a:rPr lang="en-US" sz="3600" dirty="0">
                <a:latin typeface="Arial" panose="020B0604020202020204" pitchFamily="34" charset="0"/>
              </a:rPr>
              <a:t>R</a:t>
            </a:r>
            <a:r>
              <a:rPr lang="en-US" sz="3600" i="0" u="none" strike="noStrike" dirty="0">
                <a:effectLst/>
                <a:latin typeface="Arial" panose="020B0604020202020204" pitchFamily="34" charset="0"/>
              </a:rPr>
              <a:t>elated </a:t>
            </a:r>
            <a:r>
              <a:rPr lang="en-US" sz="3600" dirty="0">
                <a:latin typeface="Arial" panose="020B0604020202020204" pitchFamily="34" charset="0"/>
              </a:rPr>
              <a:t>C</a:t>
            </a:r>
            <a:r>
              <a:rPr lang="en-US" sz="3600" i="0" u="none" strike="noStrike" dirty="0">
                <a:effectLst/>
                <a:latin typeface="Arial" panose="020B0604020202020204" pitchFamily="34" charset="0"/>
              </a:rPr>
              <a:t>onditions</a:t>
            </a:r>
            <a:endParaRPr lang="en-US" dirty="0"/>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176670" y="2041450"/>
            <a:ext cx="10278730" cy="4702719"/>
          </a:xfrm>
        </p:spPr>
        <p:txBody>
          <a:bodyPr>
            <a:normAutofit fontScale="92500" lnSpcReduction="20000"/>
          </a:bodyPr>
          <a:lstStyle/>
          <a:p>
            <a:endParaRPr lang="en-US" dirty="0"/>
          </a:p>
          <a:p>
            <a:pPr marL="569912" indent="0" rtl="0" fontAlgn="base">
              <a:spcBef>
                <a:spcPts val="0"/>
              </a:spcBef>
              <a:spcAft>
                <a:spcPts val="0"/>
              </a:spcAft>
              <a:buNone/>
            </a:pPr>
            <a:r>
              <a:rPr lang="en-US" sz="1800" b="1" i="0" u="none" strike="noStrike" dirty="0">
                <a:effectLst/>
                <a:latin typeface="Arial" panose="020B0604020202020204" pitchFamily="34" charset="0"/>
              </a:rPr>
              <a:t>2. Reasonable modifications. </a:t>
            </a:r>
            <a:r>
              <a:rPr lang="en-US" sz="1800" b="0" i="0" u="none" strike="noStrike" dirty="0">
                <a:effectLst/>
                <a:latin typeface="Arial" panose="020B0604020202020204" pitchFamily="34" charset="0"/>
              </a:rPr>
              <a:t>The School must make reasonable modifications to the School’s policies, practices, or procedures as necessary to prevent sex discrimination and ensure equal access to the School’s education program or activity. Each reasonable modification must be based on the student’s individualized needs. In determining what modifications are required the School must consult with the student. A modification that a School can demonstrate would fundamentally alter the nature of its education program or activity is not a reasonable modification. The student has discretion to accept or decline each reasonable modification offered by the School. If a student accepts a School’s offered reasonable modification, the School must implement it. Reasonable modifications may include, but are not limited to, breaks during class to express breast milk, breastfeed, or attend to health needs associated with pregnancy or related conditions, including eating, drinking, or using the restroom; intermittent absences to attend medical appointments; access to online or homebound education; changes in schedule or course sequence; extensions of time for coursework and rescheduling of tests and examinations; allowing a student to sit or stand, or carry or keep water nearby; counseling; changes in physical space or supplies (for example, access to a larger desk or a footrest); elevator access; or other changes to policies, practices, or procedures.</a:t>
            </a:r>
          </a:p>
          <a:p>
            <a:pPr marL="457200" lvl="1" indent="0" rtl="0" fontAlgn="base">
              <a:spcBef>
                <a:spcPts val="0"/>
              </a:spcBef>
              <a:spcAft>
                <a:spcPts val="0"/>
              </a:spcAft>
              <a:buNone/>
            </a:pPr>
            <a:endParaRPr lang="en-US" sz="1300" b="0" i="0" u="none" strike="noStrike" dirty="0">
              <a:effectLst/>
              <a:latin typeface="Arial" panose="020B0604020202020204" pitchFamily="34" charset="0"/>
            </a:endParaRPr>
          </a:p>
          <a:p>
            <a:endParaRPr lang="en-US" dirty="0"/>
          </a:p>
        </p:txBody>
      </p:sp>
    </p:spTree>
    <p:extLst>
      <p:ext uri="{BB962C8B-B14F-4D97-AF65-F5344CB8AC3E}">
        <p14:creationId xmlns:p14="http://schemas.microsoft.com/office/powerpoint/2010/main" val="33568396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1006549" y="269441"/>
            <a:ext cx="10278730" cy="1077229"/>
          </a:xfrm>
        </p:spPr>
        <p:txBody>
          <a:bodyPr>
            <a:normAutofit fontScale="90000"/>
          </a:bodyPr>
          <a:lstStyle/>
          <a:p>
            <a:r>
              <a:rPr lang="en-US" sz="3600" dirty="0"/>
              <a:t>New Requirements: </a:t>
            </a:r>
            <a:r>
              <a:rPr lang="en-US" sz="3600" i="0" u="none" strike="noStrike" dirty="0">
                <a:effectLst/>
                <a:latin typeface="Arial" panose="020B0604020202020204" pitchFamily="34" charset="0"/>
              </a:rPr>
              <a:t>Pregnancy or </a:t>
            </a:r>
            <a:r>
              <a:rPr lang="en-US" sz="3600" dirty="0">
                <a:latin typeface="Arial" panose="020B0604020202020204" pitchFamily="34" charset="0"/>
              </a:rPr>
              <a:t>R</a:t>
            </a:r>
            <a:r>
              <a:rPr lang="en-US" sz="3600" i="0" u="none" strike="noStrike" dirty="0">
                <a:effectLst/>
                <a:latin typeface="Arial" panose="020B0604020202020204" pitchFamily="34" charset="0"/>
              </a:rPr>
              <a:t>elated </a:t>
            </a:r>
            <a:r>
              <a:rPr lang="en-US" sz="3600" dirty="0">
                <a:latin typeface="Arial" panose="020B0604020202020204" pitchFamily="34" charset="0"/>
              </a:rPr>
              <a:t>C</a:t>
            </a:r>
            <a:r>
              <a:rPr lang="en-US" sz="3600" i="0" u="none" strike="noStrike" dirty="0">
                <a:effectLst/>
                <a:latin typeface="Arial" panose="020B0604020202020204" pitchFamily="34" charset="0"/>
              </a:rPr>
              <a:t>onditions</a:t>
            </a:r>
            <a:endParaRPr lang="en-US" dirty="0"/>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176670" y="2041450"/>
            <a:ext cx="10278730" cy="4702719"/>
          </a:xfrm>
        </p:spPr>
        <p:txBody>
          <a:bodyPr>
            <a:normAutofit/>
          </a:bodyPr>
          <a:lstStyle/>
          <a:p>
            <a:pPr marL="569912" indent="0" rtl="0" fontAlgn="base">
              <a:spcBef>
                <a:spcPts val="0"/>
              </a:spcBef>
              <a:spcAft>
                <a:spcPts val="0"/>
              </a:spcAft>
              <a:buNone/>
            </a:pPr>
            <a:r>
              <a:rPr lang="en-US" sz="1800" dirty="0"/>
              <a:t>3. </a:t>
            </a:r>
            <a:r>
              <a:rPr lang="en-US" sz="1800" b="1" i="0" u="none" strike="noStrike" dirty="0">
                <a:effectLst/>
                <a:latin typeface="Arial" panose="020B0604020202020204" pitchFamily="34" charset="0"/>
              </a:rPr>
              <a:t>Voluntary access to separate and comparable portion of program or activity. </a:t>
            </a:r>
            <a:r>
              <a:rPr lang="en-US" sz="1800" b="0" i="0" u="none" strike="noStrike" dirty="0">
                <a:effectLst/>
                <a:latin typeface="Arial" panose="020B0604020202020204" pitchFamily="34" charset="0"/>
              </a:rPr>
              <a:t>The School must allow the student to voluntarily access any separate and comparable portion of the School’s education program or activity.</a:t>
            </a:r>
          </a:p>
          <a:p>
            <a:pPr marL="569912" indent="0" rtl="0" fontAlgn="base">
              <a:spcBef>
                <a:spcPts val="0"/>
              </a:spcBef>
              <a:spcAft>
                <a:spcPts val="0"/>
              </a:spcAft>
              <a:buNone/>
            </a:pPr>
            <a:endParaRPr lang="en-US" sz="1800" dirty="0">
              <a:latin typeface="Arial" panose="020B0604020202020204" pitchFamily="34" charset="0"/>
            </a:endParaRPr>
          </a:p>
          <a:p>
            <a:pPr marL="569912" indent="0" rtl="0" fontAlgn="base">
              <a:spcBef>
                <a:spcPts val="0"/>
              </a:spcBef>
              <a:spcAft>
                <a:spcPts val="0"/>
              </a:spcAft>
              <a:buNone/>
            </a:pPr>
            <a:r>
              <a:rPr lang="en-US" sz="1800" b="1" i="0" u="none" strike="noStrike" dirty="0">
                <a:effectLst/>
                <a:latin typeface="Arial" panose="020B0604020202020204" pitchFamily="34" charset="0"/>
              </a:rPr>
              <a:t>4. Voluntary leaves of absence.</a:t>
            </a:r>
            <a:r>
              <a:rPr lang="en-US" sz="1800" b="0" i="0" u="none" strike="noStrike" dirty="0">
                <a:effectLst/>
                <a:latin typeface="Arial" panose="020B0604020202020204" pitchFamily="34" charset="0"/>
              </a:rPr>
              <a:t> The School must allow the student to voluntarily take a leave of absence from the School’s education program or activity to cover, at minimum, the period of time deemed medically necessary by the student’s licensed healthcare provider. To the extent that a student qualifies for leave under a leave policy maintained by a School that allows a greater period of time than the medically necessary period, the School must permit the student to take voluntary leave under that policy instead if the student so chooses. When the student returns to the School’s education program or activity, the student must be reinstated to the academic status and, as practicable, to the extracurricular status that the student held when the voluntary leave began.</a:t>
            </a:r>
          </a:p>
          <a:p>
            <a:pPr marL="569912" indent="0" rtl="0" fontAlgn="base">
              <a:spcBef>
                <a:spcPts val="0"/>
              </a:spcBef>
              <a:spcAft>
                <a:spcPts val="0"/>
              </a:spcAft>
              <a:buNone/>
            </a:pPr>
            <a:endParaRPr lang="en-US" sz="1300" b="0" i="0" u="none" strike="noStrike" dirty="0">
              <a:effectLst/>
              <a:latin typeface="Arial" panose="020B0604020202020204" pitchFamily="34" charset="0"/>
            </a:endParaRPr>
          </a:p>
          <a:p>
            <a:endParaRPr lang="en-US" dirty="0"/>
          </a:p>
        </p:txBody>
      </p:sp>
    </p:spTree>
    <p:extLst>
      <p:ext uri="{BB962C8B-B14F-4D97-AF65-F5344CB8AC3E}">
        <p14:creationId xmlns:p14="http://schemas.microsoft.com/office/powerpoint/2010/main" val="31597276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1006549" y="269441"/>
            <a:ext cx="10278730" cy="1077229"/>
          </a:xfrm>
        </p:spPr>
        <p:txBody>
          <a:bodyPr>
            <a:normAutofit fontScale="90000"/>
          </a:bodyPr>
          <a:lstStyle/>
          <a:p>
            <a:r>
              <a:rPr lang="en-US" sz="3600" dirty="0"/>
              <a:t>New Requirements: </a:t>
            </a:r>
            <a:r>
              <a:rPr lang="en-US" sz="3600" i="0" u="none" strike="noStrike" dirty="0">
                <a:effectLst/>
                <a:latin typeface="Arial" panose="020B0604020202020204" pitchFamily="34" charset="0"/>
              </a:rPr>
              <a:t>Pregnancy or </a:t>
            </a:r>
            <a:r>
              <a:rPr lang="en-US" sz="3600" dirty="0">
                <a:latin typeface="Arial" panose="020B0604020202020204" pitchFamily="34" charset="0"/>
              </a:rPr>
              <a:t>R</a:t>
            </a:r>
            <a:r>
              <a:rPr lang="en-US" sz="3600" i="0" u="none" strike="noStrike" dirty="0">
                <a:effectLst/>
                <a:latin typeface="Arial" panose="020B0604020202020204" pitchFamily="34" charset="0"/>
              </a:rPr>
              <a:t>elated </a:t>
            </a:r>
            <a:r>
              <a:rPr lang="en-US" sz="3600" dirty="0">
                <a:latin typeface="Arial" panose="020B0604020202020204" pitchFamily="34" charset="0"/>
              </a:rPr>
              <a:t>C</a:t>
            </a:r>
            <a:r>
              <a:rPr lang="en-US" sz="3600" i="0" u="none" strike="noStrike" dirty="0">
                <a:effectLst/>
                <a:latin typeface="Arial" panose="020B0604020202020204" pitchFamily="34" charset="0"/>
              </a:rPr>
              <a:t>onditions</a:t>
            </a:r>
            <a:endParaRPr lang="en-US" dirty="0"/>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176670" y="2041450"/>
            <a:ext cx="10278730" cy="4702719"/>
          </a:xfrm>
        </p:spPr>
        <p:txBody>
          <a:bodyPr>
            <a:normAutofit fontScale="92500" lnSpcReduction="20000"/>
          </a:bodyPr>
          <a:lstStyle/>
          <a:p>
            <a:pPr marL="569912" indent="0" rtl="0" fontAlgn="base">
              <a:spcBef>
                <a:spcPts val="0"/>
              </a:spcBef>
              <a:spcAft>
                <a:spcPts val="0"/>
              </a:spcAft>
              <a:buNone/>
            </a:pPr>
            <a:r>
              <a:rPr lang="en-US" sz="1800" b="1" i="0" u="none" strike="noStrike" dirty="0">
                <a:effectLst/>
                <a:latin typeface="Arial" panose="020B0604020202020204" pitchFamily="34" charset="0"/>
              </a:rPr>
              <a:t>5. Lactation space.</a:t>
            </a:r>
            <a:r>
              <a:rPr lang="en-US" sz="1800" b="0" i="0" u="none" strike="noStrike" dirty="0">
                <a:effectLst/>
                <a:latin typeface="Arial" panose="020B0604020202020204" pitchFamily="34" charset="0"/>
              </a:rPr>
              <a:t> The School must ensure that the student can access a lactation space, which must be a space other than a bathroom, that is clean, shielded from view, free from intrusion from others, and may be used by a student for expressing breast milk or breastfeeding as needed.</a:t>
            </a:r>
          </a:p>
          <a:p>
            <a:pPr marL="569912" indent="0" rtl="0" fontAlgn="base">
              <a:spcBef>
                <a:spcPts val="0"/>
              </a:spcBef>
              <a:spcAft>
                <a:spcPts val="0"/>
              </a:spcAft>
              <a:buNone/>
            </a:pPr>
            <a:endParaRPr lang="en-US" sz="1800" dirty="0">
              <a:latin typeface="Arial" panose="020B0604020202020204" pitchFamily="34" charset="0"/>
            </a:endParaRPr>
          </a:p>
          <a:p>
            <a:pPr marL="569912" indent="0" rtl="0" fontAlgn="base">
              <a:spcBef>
                <a:spcPts val="0"/>
              </a:spcBef>
              <a:spcAft>
                <a:spcPts val="0"/>
              </a:spcAft>
              <a:buNone/>
            </a:pPr>
            <a:r>
              <a:rPr lang="en-US" sz="1800" b="1" i="0" u="none" strike="noStrike" dirty="0">
                <a:effectLst/>
                <a:latin typeface="Arial" panose="020B0604020202020204" pitchFamily="34" charset="0"/>
              </a:rPr>
              <a:t>6. Limitation on supporting documentation.</a:t>
            </a:r>
            <a:r>
              <a:rPr lang="en-US" sz="1800" b="0" i="0" u="none" strike="noStrike" dirty="0">
                <a:effectLst/>
                <a:latin typeface="Arial" panose="020B0604020202020204" pitchFamily="34" charset="0"/>
              </a:rPr>
              <a:t> A School must not require supporting documentation under paragraphs (</a:t>
            </a:r>
            <a:r>
              <a:rPr lang="en-US" sz="1800" dirty="0">
                <a:latin typeface="Arial" panose="020B0604020202020204" pitchFamily="34" charset="0"/>
              </a:rPr>
              <a:t>2</a:t>
            </a:r>
            <a:r>
              <a:rPr lang="en-US" sz="1800" b="0" i="0" u="none" strike="noStrike" dirty="0">
                <a:effectLst/>
                <a:latin typeface="Arial" panose="020B0604020202020204" pitchFamily="34" charset="0"/>
              </a:rPr>
              <a:t>) through (5) unless the documentation is necessary and reasonable for the School to determine the reasonable modifications to make or whether to take additional specific actions under paragraphs (2) through (5). Examples of situations when requiring supporting documentation is not necessary and reasonable include, but are not limited to, when the student’s need for a specific action under paragraphs (</a:t>
            </a:r>
            <a:r>
              <a:rPr lang="en-US" sz="1800" dirty="0">
                <a:latin typeface="Arial" panose="020B0604020202020204" pitchFamily="34" charset="0"/>
              </a:rPr>
              <a:t>2</a:t>
            </a:r>
            <a:r>
              <a:rPr lang="en-US" sz="1800" b="0" i="0" u="none" strike="noStrike" dirty="0">
                <a:effectLst/>
                <a:latin typeface="Arial" panose="020B0604020202020204" pitchFamily="34" charset="0"/>
              </a:rPr>
              <a:t>) through (5) is obvious, such as when a student who is pregnant needs a bigger uniform; when the student has previously provided the School with sufficient supporting documentation; when the reasonable modification because of pregnancy or related conditions at issue is allowing a student to carry or keep water nearby and drink, use a bigger desk, sit or stand, or take breaks to eat, drink, or use the restroom; when the student has lactation needs; or when the specific action under paragraphs (2) through (5) is available to students for reasons other than pregnancy or related conditions without submitting supporting documentation.</a:t>
            </a:r>
            <a:endParaRPr lang="en-US" sz="1300" b="0" i="0" u="none" strike="noStrike" dirty="0">
              <a:effectLst/>
              <a:latin typeface="Arial" panose="020B0604020202020204" pitchFamily="34" charset="0"/>
            </a:endParaRPr>
          </a:p>
          <a:p>
            <a:endParaRPr lang="en-US" dirty="0"/>
          </a:p>
        </p:txBody>
      </p:sp>
    </p:spTree>
    <p:extLst>
      <p:ext uri="{BB962C8B-B14F-4D97-AF65-F5344CB8AC3E}">
        <p14:creationId xmlns:p14="http://schemas.microsoft.com/office/powerpoint/2010/main" val="3533015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1006549" y="269441"/>
            <a:ext cx="10278730" cy="1077229"/>
          </a:xfrm>
        </p:spPr>
        <p:txBody>
          <a:bodyPr>
            <a:normAutofit fontScale="90000"/>
          </a:bodyPr>
          <a:lstStyle/>
          <a:p>
            <a:r>
              <a:rPr lang="en-US" sz="3600" dirty="0"/>
              <a:t>New Requirements: </a:t>
            </a:r>
            <a:r>
              <a:rPr lang="en-US" sz="3600" i="0" u="none" strike="noStrike" dirty="0">
                <a:effectLst/>
                <a:latin typeface="Arial" panose="020B0604020202020204" pitchFamily="34" charset="0"/>
              </a:rPr>
              <a:t>Pregnancy or </a:t>
            </a:r>
            <a:r>
              <a:rPr lang="en-US" sz="3600" dirty="0">
                <a:latin typeface="Arial" panose="020B0604020202020204" pitchFamily="34" charset="0"/>
              </a:rPr>
              <a:t>R</a:t>
            </a:r>
            <a:r>
              <a:rPr lang="en-US" sz="3600" i="0" u="none" strike="noStrike" dirty="0">
                <a:effectLst/>
                <a:latin typeface="Arial" panose="020B0604020202020204" pitchFamily="34" charset="0"/>
              </a:rPr>
              <a:t>elated </a:t>
            </a:r>
            <a:r>
              <a:rPr lang="en-US" sz="3600" dirty="0">
                <a:latin typeface="Arial" panose="020B0604020202020204" pitchFamily="34" charset="0"/>
              </a:rPr>
              <a:t>C</a:t>
            </a:r>
            <a:r>
              <a:rPr lang="en-US" sz="3600" i="0" u="none" strike="noStrike" dirty="0">
                <a:effectLst/>
                <a:latin typeface="Arial" panose="020B0604020202020204" pitchFamily="34" charset="0"/>
              </a:rPr>
              <a:t>onditions</a:t>
            </a:r>
            <a:endParaRPr lang="en-US" dirty="0"/>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176670" y="2041450"/>
            <a:ext cx="10278730" cy="4702719"/>
          </a:xfrm>
        </p:spPr>
        <p:txBody>
          <a:bodyPr>
            <a:normAutofit/>
          </a:bodyPr>
          <a:lstStyle/>
          <a:p>
            <a:pPr marL="112712" indent="0" rtl="0" fontAlgn="base">
              <a:spcBef>
                <a:spcPts val="0"/>
              </a:spcBef>
              <a:spcAft>
                <a:spcPts val="0"/>
              </a:spcAft>
              <a:buNone/>
            </a:pPr>
            <a:r>
              <a:rPr lang="en-US" sz="1800" b="1" i="0" u="none" strike="noStrike" dirty="0">
                <a:effectLst/>
                <a:latin typeface="Arial" panose="020B0604020202020204" pitchFamily="34" charset="0"/>
              </a:rPr>
              <a:t>7. Comparable treatment to other temporary medical conditions.</a:t>
            </a:r>
            <a:r>
              <a:rPr lang="en-US" sz="1800" b="0" i="0" u="none" strike="noStrike" dirty="0">
                <a:effectLst/>
                <a:latin typeface="Arial" panose="020B0604020202020204" pitchFamily="34" charset="0"/>
              </a:rPr>
              <a:t> To the extent consistent with this section, a School must treat pregnancy or related conditions in the same manner and under the same policies as any other temporary medical conditions with respect to any medical or hospital benefit, service, plan, or policy the School administers, operates, offers, or participates in with respect to students admitted to the School’s education program or activity.</a:t>
            </a:r>
            <a:endParaRPr lang="en-US" sz="1800" dirty="0">
              <a:latin typeface="Arial" panose="020B0604020202020204" pitchFamily="34" charset="0"/>
            </a:endParaRPr>
          </a:p>
          <a:p>
            <a:pPr marL="112712" indent="0" rtl="0" fontAlgn="base">
              <a:spcBef>
                <a:spcPts val="0"/>
              </a:spcBef>
              <a:spcAft>
                <a:spcPts val="0"/>
              </a:spcAft>
              <a:buNone/>
            </a:pPr>
            <a:endParaRPr lang="en-US" sz="1800" b="1" i="0" u="none" strike="noStrike" dirty="0">
              <a:effectLst/>
              <a:latin typeface="Arial" panose="020B0604020202020204" pitchFamily="34" charset="0"/>
            </a:endParaRPr>
          </a:p>
          <a:p>
            <a:pPr marL="112712" indent="0" rtl="0" fontAlgn="base">
              <a:spcBef>
                <a:spcPts val="0"/>
              </a:spcBef>
              <a:spcAft>
                <a:spcPts val="0"/>
              </a:spcAft>
              <a:buNone/>
            </a:pPr>
            <a:r>
              <a:rPr lang="en-US" sz="1800" b="1" i="0" u="none" strike="noStrike" dirty="0">
                <a:effectLst/>
                <a:latin typeface="Arial" panose="020B0604020202020204" pitchFamily="34" charset="0"/>
              </a:rPr>
              <a:t>8. Certification to participate.</a:t>
            </a:r>
            <a:r>
              <a:rPr lang="en-US" sz="1800" b="0" i="0" u="none" strike="noStrike" dirty="0">
                <a:effectLst/>
                <a:latin typeface="Arial" panose="020B0604020202020204" pitchFamily="34" charset="0"/>
              </a:rPr>
              <a:t> A School must not require a student who is pregnant or has related conditions to provide certification from a healthcare provider or any other person that the student is physically able to participate in the School’s class, program, or extracurricular activity unless:</a:t>
            </a:r>
          </a:p>
          <a:p>
            <a:pPr marL="742950" lvl="1" indent="-285750" rtl="0" fontAlgn="base">
              <a:spcBef>
                <a:spcPts val="0"/>
              </a:spcBef>
              <a:spcAft>
                <a:spcPts val="0"/>
              </a:spcAft>
              <a:buFont typeface="+mj-lt"/>
              <a:buAutoNum type="arabicPeriod"/>
            </a:pPr>
            <a:r>
              <a:rPr lang="en-US" b="0" i="0" u="none" strike="noStrike" dirty="0">
                <a:effectLst/>
                <a:latin typeface="Arial" panose="020B0604020202020204" pitchFamily="34" charset="0"/>
              </a:rPr>
              <a:t>The certified level of physical ability or health is necessary for participation in the class, program, or extracurricular activity;</a:t>
            </a:r>
          </a:p>
          <a:p>
            <a:pPr marL="742950" lvl="1" indent="-285750" rtl="0" fontAlgn="base">
              <a:spcBef>
                <a:spcPts val="0"/>
              </a:spcBef>
              <a:spcAft>
                <a:spcPts val="0"/>
              </a:spcAft>
              <a:buFont typeface="+mj-lt"/>
              <a:buAutoNum type="arabicPeriod"/>
            </a:pPr>
            <a:r>
              <a:rPr lang="en-US" b="0" i="0" u="none" strike="noStrike" dirty="0">
                <a:effectLst/>
                <a:latin typeface="Arial" panose="020B0604020202020204" pitchFamily="34" charset="0"/>
              </a:rPr>
              <a:t>The School requires such certification of all students participating in the class, program, or extracurricular activity; and</a:t>
            </a:r>
          </a:p>
          <a:p>
            <a:pPr marL="742950" lvl="1" indent="-285750" rtl="0" fontAlgn="base">
              <a:spcBef>
                <a:spcPts val="0"/>
              </a:spcBef>
              <a:spcAft>
                <a:spcPts val="0"/>
              </a:spcAft>
              <a:buFont typeface="+mj-lt"/>
              <a:buAutoNum type="arabicPeriod"/>
            </a:pPr>
            <a:r>
              <a:rPr lang="en-US" b="0" i="0" u="none" strike="noStrike" dirty="0">
                <a:effectLst/>
                <a:latin typeface="Arial" panose="020B0604020202020204" pitchFamily="34" charset="0"/>
              </a:rPr>
              <a:t>The information obtained is not used as a basis for discrimination prohibited by this part. </a:t>
            </a:r>
          </a:p>
          <a:p>
            <a:endParaRPr lang="en-US" dirty="0"/>
          </a:p>
        </p:txBody>
      </p:sp>
    </p:spTree>
    <p:extLst>
      <p:ext uri="{BB962C8B-B14F-4D97-AF65-F5344CB8AC3E}">
        <p14:creationId xmlns:p14="http://schemas.microsoft.com/office/powerpoint/2010/main" val="13991759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E2F4080-A6F7-784B-87D2-30FF7E8B26F8}"/>
              </a:ext>
            </a:extLst>
          </p:cNvPr>
          <p:cNvPicPr>
            <a:picLocks noChangeAspect="1"/>
          </p:cNvPicPr>
          <p:nvPr/>
        </p:nvPicPr>
        <p:blipFill>
          <a:blip r:embed="rId2"/>
          <a:stretch>
            <a:fillRect/>
          </a:stretch>
        </p:blipFill>
        <p:spPr>
          <a:xfrm>
            <a:off x="2508381" y="671854"/>
            <a:ext cx="7175238" cy="4018133"/>
          </a:xfrm>
          <a:prstGeom prst="rect">
            <a:avLst/>
          </a:prstGeom>
          <a:effectLst>
            <a:softEdge rad="127000"/>
          </a:effectLst>
        </p:spPr>
      </p:pic>
    </p:spTree>
    <p:extLst>
      <p:ext uri="{BB962C8B-B14F-4D97-AF65-F5344CB8AC3E}">
        <p14:creationId xmlns:p14="http://schemas.microsoft.com/office/powerpoint/2010/main" val="669277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AB32-22FB-AC4A-97D3-5F940F6BF3B0}"/>
              </a:ext>
            </a:extLst>
          </p:cNvPr>
          <p:cNvSpPr>
            <a:spLocks noGrp="1"/>
          </p:cNvSpPr>
          <p:nvPr>
            <p:ph type="title"/>
          </p:nvPr>
        </p:nvSpPr>
        <p:spPr>
          <a:xfrm>
            <a:off x="3054259" y="498340"/>
            <a:ext cx="7958331" cy="1077229"/>
          </a:xfrm>
        </p:spPr>
        <p:txBody>
          <a:bodyPr/>
          <a:lstStyle/>
          <a:p>
            <a:r>
              <a:rPr lang="en-US" b="1" dirty="0"/>
              <a:t>New Rules</a:t>
            </a:r>
          </a:p>
        </p:txBody>
      </p:sp>
      <p:sp>
        <p:nvSpPr>
          <p:cNvPr id="3" name="Content Placeholder 2">
            <a:extLst>
              <a:ext uri="{FF2B5EF4-FFF2-40B4-BE49-F238E27FC236}">
                <a16:creationId xmlns:a16="http://schemas.microsoft.com/office/drawing/2014/main" id="{223E5567-81F6-4F44-B940-E01763169CA4}"/>
              </a:ext>
            </a:extLst>
          </p:cNvPr>
          <p:cNvSpPr>
            <a:spLocks noGrp="1"/>
          </p:cNvSpPr>
          <p:nvPr>
            <p:ph idx="1"/>
          </p:nvPr>
        </p:nvSpPr>
        <p:spPr>
          <a:xfrm>
            <a:off x="1755058" y="1430086"/>
            <a:ext cx="8815081" cy="3997828"/>
          </a:xfrm>
        </p:spPr>
        <p:txBody>
          <a:bodyPr>
            <a:normAutofit lnSpcReduction="10000"/>
          </a:bodyPr>
          <a:lstStyle/>
          <a:p>
            <a:endParaRPr lang="en-US" dirty="0"/>
          </a:p>
          <a:p>
            <a:pPr lvl="1"/>
            <a:r>
              <a:rPr lang="en-US" sz="2400" dirty="0"/>
              <a:t>Effective August 1, 2024</a:t>
            </a:r>
          </a:p>
          <a:p>
            <a:pPr lvl="1"/>
            <a:r>
              <a:rPr lang="en-US" sz="2400" dirty="0"/>
              <a:t>Controversial</a:t>
            </a:r>
          </a:p>
          <a:p>
            <a:pPr lvl="1"/>
            <a:r>
              <a:rPr lang="en-US" sz="2400" dirty="0"/>
              <a:t>An attempt to bring balance to Title IX responses; Include gender identity protections in formal rules</a:t>
            </a:r>
          </a:p>
          <a:p>
            <a:pPr lvl="1"/>
            <a:r>
              <a:rPr lang="en-US" sz="2400" dirty="0"/>
              <a:t>Do not address gender in athletics (these are supposed to be forthcoming) </a:t>
            </a:r>
          </a:p>
          <a:p>
            <a:pPr lvl="1"/>
            <a:r>
              <a:rPr lang="en-US" sz="2400" dirty="0"/>
              <a:t>Injunctions</a:t>
            </a:r>
          </a:p>
        </p:txBody>
      </p:sp>
      <p:pic>
        <p:nvPicPr>
          <p:cNvPr id="5" name="Picture 4">
            <a:extLst>
              <a:ext uri="{FF2B5EF4-FFF2-40B4-BE49-F238E27FC236}">
                <a16:creationId xmlns:a16="http://schemas.microsoft.com/office/drawing/2014/main" id="{D7D4AD30-D747-0D45-B5E7-1F9B4572141E}"/>
              </a:ext>
            </a:extLst>
          </p:cNvPr>
          <p:cNvPicPr>
            <a:picLocks noChangeAspect="1"/>
          </p:cNvPicPr>
          <p:nvPr/>
        </p:nvPicPr>
        <p:blipFill>
          <a:blip r:embed="rId2"/>
          <a:stretch>
            <a:fillRect/>
          </a:stretch>
        </p:blipFill>
        <p:spPr>
          <a:xfrm>
            <a:off x="9969910" y="4900389"/>
            <a:ext cx="1753880" cy="1422400"/>
          </a:xfrm>
          <a:prstGeom prst="rect">
            <a:avLst/>
          </a:prstGeom>
          <a:effectLst>
            <a:softEdge rad="50800"/>
          </a:effectLst>
        </p:spPr>
      </p:pic>
    </p:spTree>
    <p:extLst>
      <p:ext uri="{BB962C8B-B14F-4D97-AF65-F5344CB8AC3E}">
        <p14:creationId xmlns:p14="http://schemas.microsoft.com/office/powerpoint/2010/main" val="25530605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2773599" y="269441"/>
            <a:ext cx="7958331" cy="1077229"/>
          </a:xfrm>
        </p:spPr>
        <p:txBody>
          <a:bodyPr>
            <a:normAutofit/>
          </a:bodyPr>
          <a:lstStyle/>
          <a:p>
            <a:r>
              <a:rPr lang="en-US" dirty="0"/>
              <a:t>Title IX Grievance Procedure: Generally </a:t>
            </a:r>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027814" y="971108"/>
            <a:ext cx="10143460" cy="5773062"/>
          </a:xfrm>
        </p:spPr>
        <p:txBody>
          <a:bodyPr>
            <a:normAutofit fontScale="70000" lnSpcReduction="20000"/>
          </a:bodyPr>
          <a:lstStyle/>
          <a:p>
            <a:endParaRPr lang="en-US" dirty="0"/>
          </a:p>
          <a:p>
            <a:pPr fontAlgn="base">
              <a:spcBef>
                <a:spcPts val="1200"/>
              </a:spcBef>
              <a:spcAft>
                <a:spcPts val="0"/>
              </a:spcAft>
            </a:pPr>
            <a:r>
              <a:rPr lang="en-US" sz="2100" b="0" i="0" u="none" strike="noStrike" dirty="0">
                <a:effectLst/>
                <a:latin typeface="Arial" panose="020B0604020202020204" pitchFamily="34" charset="0"/>
              </a:rPr>
              <a:t>The School must presume that the respondent is not responsible for the alleged sex discrimination until a determination is made at the conclusion of the grievance procedure. </a:t>
            </a:r>
          </a:p>
          <a:p>
            <a:pPr fontAlgn="base">
              <a:spcBef>
                <a:spcPts val="1200"/>
              </a:spcBef>
              <a:spcAft>
                <a:spcPts val="0"/>
              </a:spcAft>
            </a:pPr>
            <a:endParaRPr lang="en-US" sz="2100" b="0" i="0" u="none" strike="noStrike" dirty="0">
              <a:effectLst/>
              <a:latin typeface="Arial" panose="020B0604020202020204" pitchFamily="34" charset="0"/>
            </a:endParaRPr>
          </a:p>
          <a:p>
            <a:pPr fontAlgn="base">
              <a:spcBef>
                <a:spcPts val="0"/>
              </a:spcBef>
              <a:spcAft>
                <a:spcPts val="0"/>
              </a:spcAft>
            </a:pPr>
            <a:r>
              <a:rPr lang="en-US" sz="2100" b="0" i="0" u="none" strike="noStrike" dirty="0">
                <a:effectLst/>
                <a:latin typeface="Arial" panose="020B0604020202020204" pitchFamily="34" charset="0"/>
              </a:rPr>
              <a:t>The School must require that any Title IX Coordinator, investigator, or decisionmaker not have a conflict of interest or bias for or against complainants or respondents generally or an individual complainant or respondent. </a:t>
            </a:r>
          </a:p>
          <a:p>
            <a:pPr fontAlgn="base">
              <a:spcBef>
                <a:spcPts val="0"/>
              </a:spcBef>
              <a:spcAft>
                <a:spcPts val="0"/>
              </a:spcAft>
            </a:pPr>
            <a:endParaRPr lang="en-US" sz="2100" b="0" i="0" u="none" strike="noStrike" dirty="0">
              <a:effectLst/>
              <a:latin typeface="Arial" panose="020B0604020202020204" pitchFamily="34" charset="0"/>
            </a:endParaRPr>
          </a:p>
          <a:p>
            <a:pPr fontAlgn="base">
              <a:spcBef>
                <a:spcPts val="0"/>
              </a:spcBef>
              <a:spcAft>
                <a:spcPts val="0"/>
              </a:spcAft>
            </a:pPr>
            <a:r>
              <a:rPr lang="en-US" sz="2100" b="0" i="0" u="none" strike="noStrike" dirty="0">
                <a:effectLst/>
                <a:latin typeface="Arial" panose="020B0604020202020204" pitchFamily="34" charset="0"/>
              </a:rPr>
              <a:t>The School’s obligation to comply with Title IX is not alleviated by any State or local law or other requirement that conflicts with Title IX; or by FERPA, 20 U.S.C. 1232g, or its implementing regulations. </a:t>
            </a:r>
          </a:p>
          <a:p>
            <a:pPr fontAlgn="base">
              <a:spcBef>
                <a:spcPts val="0"/>
              </a:spcBef>
              <a:spcAft>
                <a:spcPts val="0"/>
              </a:spcAft>
            </a:pPr>
            <a:endParaRPr lang="en-US" sz="2100" b="0" i="0" u="none" strike="noStrike" dirty="0">
              <a:effectLst/>
              <a:latin typeface="Arial" panose="020B0604020202020204" pitchFamily="34" charset="0"/>
            </a:endParaRPr>
          </a:p>
          <a:p>
            <a:pPr fontAlgn="base">
              <a:spcBef>
                <a:spcPts val="0"/>
              </a:spcBef>
              <a:spcAft>
                <a:spcPts val="0"/>
              </a:spcAft>
            </a:pPr>
            <a:r>
              <a:rPr lang="en-US" sz="2100" b="0" i="0" u="none" strike="noStrike" dirty="0">
                <a:effectLst/>
                <a:latin typeface="Arial" panose="020B0604020202020204" pitchFamily="34" charset="0"/>
              </a:rPr>
              <a:t>Nothing in Title IX or the school’s policy shall derogate or diminish any legal right of a parent, guardian, or other authorized legal representative to act on behalf of a complainant, respondent, or other person, including but not limited to making a complaint through the School’s grievance procedures for complaints of sex discrimination.   </a:t>
            </a:r>
          </a:p>
          <a:p>
            <a:pPr fontAlgn="base">
              <a:spcBef>
                <a:spcPts val="0"/>
              </a:spcBef>
              <a:spcAft>
                <a:spcPts val="0"/>
              </a:spcAft>
            </a:pPr>
            <a:endParaRPr lang="en-US" sz="2100" b="0" i="0" u="none" strike="noStrike" dirty="0">
              <a:effectLst/>
              <a:latin typeface="Arial" panose="020B0604020202020204" pitchFamily="34" charset="0"/>
            </a:endParaRPr>
          </a:p>
          <a:p>
            <a:pPr fontAlgn="base">
              <a:spcBef>
                <a:spcPts val="0"/>
              </a:spcBef>
              <a:spcAft>
                <a:spcPts val="0"/>
              </a:spcAft>
            </a:pPr>
            <a:r>
              <a:rPr lang="en-US" sz="2100" b="0" i="0" u="none" strike="noStrike" dirty="0">
                <a:effectLst/>
                <a:latin typeface="Arial" panose="020B0604020202020204" pitchFamily="34" charset="0"/>
              </a:rPr>
              <a:t>If a complainant or respondent is an elementary or secondary student with a disability, the School must require the Title IX Coordinator to consult with one or more members, as appropriate, of the student’s Individualized Education Program (IEP) team; or one or more members, as appropriate, of the group of persons responsible for the student’s placement decision to determine how to comply with the requirements of the IDEA and Section 504 throughout the School’s implementation of the Title IX grievance procedures.</a:t>
            </a:r>
          </a:p>
          <a:p>
            <a:pPr fontAlgn="base">
              <a:spcBef>
                <a:spcPts val="0"/>
              </a:spcBef>
              <a:spcAft>
                <a:spcPts val="0"/>
              </a:spcAft>
            </a:pPr>
            <a:endParaRPr lang="en-US" sz="2100" b="0" i="0" u="none" strike="noStrike" dirty="0">
              <a:effectLst/>
              <a:latin typeface="Arial" panose="020B0604020202020204" pitchFamily="34" charset="0"/>
            </a:endParaRPr>
          </a:p>
          <a:p>
            <a:pPr fontAlgn="base">
              <a:spcBef>
                <a:spcPts val="0"/>
              </a:spcBef>
              <a:spcAft>
                <a:spcPts val="1200"/>
              </a:spcAft>
            </a:pPr>
            <a:r>
              <a:rPr lang="en-US" sz="2100" b="0" i="0" u="none" strike="noStrike" dirty="0">
                <a:effectLst/>
                <a:latin typeface="Arial" panose="020B0604020202020204" pitchFamily="34" charset="0"/>
              </a:rPr>
              <a:t>A Respondent shall be afforded due process prior to any disciplinary action, which shall include notice of any allegations, an explanation of the evidence against him/her, and a meaningful opportunity to respond.</a:t>
            </a:r>
          </a:p>
          <a:p>
            <a:endParaRPr lang="en-US" dirty="0"/>
          </a:p>
        </p:txBody>
      </p:sp>
    </p:spTree>
    <p:extLst>
      <p:ext uri="{BB962C8B-B14F-4D97-AF65-F5344CB8AC3E}">
        <p14:creationId xmlns:p14="http://schemas.microsoft.com/office/powerpoint/2010/main" val="18065192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2773599" y="269441"/>
            <a:ext cx="7958331" cy="1077229"/>
          </a:xfrm>
        </p:spPr>
        <p:txBody>
          <a:bodyPr>
            <a:normAutofit/>
          </a:bodyPr>
          <a:lstStyle/>
          <a:p>
            <a:r>
              <a:rPr lang="en-US" dirty="0"/>
              <a:t>Title IX Grievance Procedure: Reasonably Prompt Timeframes </a:t>
            </a:r>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027814" y="971108"/>
            <a:ext cx="10143460" cy="5773062"/>
          </a:xfrm>
        </p:spPr>
        <p:txBody>
          <a:bodyPr>
            <a:normAutofit fontScale="85000" lnSpcReduction="20000"/>
          </a:bodyPr>
          <a:lstStyle/>
          <a:p>
            <a:endParaRPr lang="en-US" dirty="0"/>
          </a:p>
          <a:p>
            <a:r>
              <a:rPr lang="en-US" dirty="0"/>
              <a:t>The school must establish reasonably prompt timeframes for the major stages of the grievance procedures, including a process that allows for the reasonable extension of timeframes on a case-by-case basis for good cause with notice to the parties that includes the reason for the delay. Major stages include, for example, evaluation (i.e., the recipient’s decision whether to dismiss or investigate a complaint of sex discrimination); investigation; determination; and appeal, if any.</a:t>
            </a:r>
          </a:p>
          <a:p>
            <a:r>
              <a:rPr lang="en-US" dirty="0"/>
              <a:t>For example: </a:t>
            </a:r>
          </a:p>
          <a:p>
            <a:pPr marL="0" indent="0" rtl="0" fontAlgn="base">
              <a:spcBef>
                <a:spcPts val="1200"/>
              </a:spcBef>
              <a:spcAft>
                <a:spcPts val="1200"/>
              </a:spcAft>
              <a:buNone/>
            </a:pPr>
            <a:r>
              <a:rPr lang="en-US" sz="1800" b="0" i="0" u="none" strike="noStrike" dirty="0">
                <a:effectLst/>
                <a:latin typeface="Arial" panose="020B0604020202020204" pitchFamily="34" charset="0"/>
              </a:rPr>
              <a:t>The School has established the following timeframes for the major stages of the grievance procedures (references to “days” means school or working days), meaning each phase will be completed within the given timeframe unless it is extended as provided for in this policy:</a:t>
            </a:r>
          </a:p>
          <a:p>
            <a:pPr marL="457200" rtl="0">
              <a:spcBef>
                <a:spcPts val="1200"/>
              </a:spcBef>
              <a:spcAft>
                <a:spcPts val="1200"/>
              </a:spcAft>
            </a:pPr>
            <a:r>
              <a:rPr lang="en-US" sz="1800" b="0" i="0" u="none" strike="noStrike" dirty="0">
                <a:effectLst/>
                <a:latin typeface="Arial" panose="020B0604020202020204" pitchFamily="34" charset="0"/>
              </a:rPr>
              <a:t>[Evaluation: 1-5 days]</a:t>
            </a:r>
            <a:endParaRPr lang="en-US" b="0" dirty="0">
              <a:effectLst/>
            </a:endParaRPr>
          </a:p>
          <a:p>
            <a:pPr marL="457200" rtl="0">
              <a:spcBef>
                <a:spcPts val="1200"/>
              </a:spcBef>
              <a:spcAft>
                <a:spcPts val="1200"/>
              </a:spcAft>
            </a:pPr>
            <a:r>
              <a:rPr lang="en-US" sz="1800" b="0" i="0" u="none" strike="noStrike" dirty="0">
                <a:effectLst/>
                <a:latin typeface="Arial" panose="020B0604020202020204" pitchFamily="34" charset="0"/>
              </a:rPr>
              <a:t>[Investigation: 1-10 days]</a:t>
            </a:r>
            <a:endParaRPr lang="en-US" b="0" dirty="0">
              <a:effectLst/>
            </a:endParaRPr>
          </a:p>
          <a:p>
            <a:pPr marL="457200" rtl="0">
              <a:spcBef>
                <a:spcPts val="1200"/>
              </a:spcBef>
              <a:spcAft>
                <a:spcPts val="1200"/>
              </a:spcAft>
            </a:pPr>
            <a:r>
              <a:rPr lang="en-US" sz="1800" b="0" i="0" u="none" strike="noStrike" dirty="0">
                <a:effectLst/>
                <a:latin typeface="Arial" panose="020B0604020202020204" pitchFamily="34" charset="0"/>
              </a:rPr>
              <a:t>[Determination: 1-10 days]</a:t>
            </a:r>
            <a:endParaRPr lang="en-US" b="0" dirty="0">
              <a:effectLst/>
            </a:endParaRPr>
          </a:p>
          <a:p>
            <a:pPr marL="457200" rtl="0">
              <a:spcBef>
                <a:spcPts val="1200"/>
              </a:spcBef>
              <a:spcAft>
                <a:spcPts val="1200"/>
              </a:spcAft>
            </a:pPr>
            <a:r>
              <a:rPr lang="en-US" sz="1800" b="0" i="0" u="none" strike="noStrike" dirty="0">
                <a:effectLst/>
                <a:latin typeface="Arial" panose="020B0604020202020204" pitchFamily="34" charset="0"/>
              </a:rPr>
              <a:t>[Appeal: 1-10 days, or period provided by law]</a:t>
            </a:r>
            <a:br>
              <a:rPr lang="en-US" dirty="0"/>
            </a:br>
            <a:endParaRPr lang="en-US" dirty="0"/>
          </a:p>
        </p:txBody>
      </p:sp>
    </p:spTree>
    <p:extLst>
      <p:ext uri="{BB962C8B-B14F-4D97-AF65-F5344CB8AC3E}">
        <p14:creationId xmlns:p14="http://schemas.microsoft.com/office/powerpoint/2010/main" val="12501708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2773599" y="269441"/>
            <a:ext cx="7958331" cy="1077229"/>
          </a:xfrm>
        </p:spPr>
        <p:txBody>
          <a:bodyPr>
            <a:normAutofit/>
          </a:bodyPr>
          <a:lstStyle/>
          <a:p>
            <a:r>
              <a:rPr lang="en-US" dirty="0"/>
              <a:t>Title IX Grievance Procedure: Complaints</a:t>
            </a:r>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027814" y="971108"/>
            <a:ext cx="10143460" cy="5773062"/>
          </a:xfrm>
        </p:spPr>
        <p:txBody>
          <a:bodyPr>
            <a:normAutofit lnSpcReduction="10000"/>
          </a:bodyPr>
          <a:lstStyle/>
          <a:p>
            <a:endParaRPr lang="en-US" dirty="0"/>
          </a:p>
          <a:p>
            <a:pPr fontAlgn="base">
              <a:spcBef>
                <a:spcPts val="1200"/>
              </a:spcBef>
              <a:spcAft>
                <a:spcPts val="0"/>
              </a:spcAft>
            </a:pPr>
            <a:r>
              <a:rPr lang="en-US" sz="1300" b="0" i="0" u="none" strike="noStrike" dirty="0">
                <a:effectLst/>
                <a:latin typeface="Arial" panose="020B0604020202020204" pitchFamily="34" charset="0"/>
              </a:rPr>
              <a:t>The School must treat complainants and respondents equitably.</a:t>
            </a:r>
          </a:p>
          <a:p>
            <a:pPr fontAlgn="base">
              <a:spcBef>
                <a:spcPts val="0"/>
              </a:spcBef>
              <a:spcAft>
                <a:spcPts val="0"/>
              </a:spcAft>
            </a:pPr>
            <a:endParaRPr lang="en-US" sz="1300" b="0" i="0" u="none" strike="noStrike" dirty="0">
              <a:effectLst/>
              <a:latin typeface="Arial" panose="020B0604020202020204" pitchFamily="34" charset="0"/>
            </a:endParaRPr>
          </a:p>
          <a:p>
            <a:pPr fontAlgn="base">
              <a:spcBef>
                <a:spcPts val="0"/>
              </a:spcBef>
              <a:spcAft>
                <a:spcPts val="0"/>
              </a:spcAft>
            </a:pPr>
            <a:r>
              <a:rPr lang="en-US" sz="1300" b="0" i="0" u="none" strike="noStrike" dirty="0">
                <a:effectLst/>
                <a:latin typeface="Arial" panose="020B0604020202020204" pitchFamily="34" charset="0"/>
              </a:rPr>
              <a:t>The following people have a right to make a complaint of sex discrimination, including complaints of sex-based harassment, requesting that the School investigate and make a determination about alleged discrimination under Title IX: </a:t>
            </a: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A “complainant,” which includes:</a:t>
            </a:r>
          </a:p>
          <a:p>
            <a:pPr marL="1143000" lvl="2" indent="-228600" rtl="0" fontAlgn="base">
              <a:spcBef>
                <a:spcPts val="0"/>
              </a:spcBef>
              <a:spcAft>
                <a:spcPts val="0"/>
              </a:spcAft>
              <a:buFont typeface="+mj-lt"/>
              <a:buAutoNum type="arabicPeriod"/>
            </a:pPr>
            <a:r>
              <a:rPr lang="en-US" sz="1300" b="0" i="0" u="none" strike="noStrike" dirty="0">
                <a:effectLst/>
                <a:latin typeface="Arial" panose="020B0604020202020204" pitchFamily="34" charset="0"/>
              </a:rPr>
              <a:t>a student or employee of the School who is alleged to have been subjected to conduct that could constitute sex discrimination under Title IX; or</a:t>
            </a:r>
          </a:p>
          <a:p>
            <a:pPr marL="1143000" lvl="2" indent="-228600" rtl="0" fontAlgn="base">
              <a:spcBef>
                <a:spcPts val="0"/>
              </a:spcBef>
              <a:spcAft>
                <a:spcPts val="0"/>
              </a:spcAft>
              <a:buFont typeface="+mj-lt"/>
              <a:buAutoNum type="arabicPeriod"/>
            </a:pPr>
            <a:r>
              <a:rPr lang="en-US" sz="1300" b="0" i="0" u="none" strike="noStrike" dirty="0">
                <a:effectLst/>
                <a:latin typeface="Arial" panose="020B0604020202020204" pitchFamily="34" charset="0"/>
              </a:rPr>
              <a:t>a person other than a student or employee of the School who is alleged to have been subjected to conduct that could constitute sex discrimination under Title IX at a time when that individual was participating or attempting to participate in the School’s education program or activity; </a:t>
            </a: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A parent, guardian, or other authorized legal representative with the legal right to act on behalf of a complainant; or  </a:t>
            </a:r>
          </a:p>
          <a:p>
            <a:pPr marL="742950" lvl="1" indent="-285750" rtl="0" fontAlgn="base">
              <a:spcBef>
                <a:spcPts val="0"/>
              </a:spcBef>
              <a:spcAft>
                <a:spcPts val="1200"/>
              </a:spcAft>
              <a:buFont typeface="+mj-lt"/>
              <a:buAutoNum type="arabicPeriod"/>
            </a:pPr>
            <a:r>
              <a:rPr lang="en-US" sz="1300" b="0" i="0" u="none" strike="noStrike" dirty="0">
                <a:effectLst/>
                <a:latin typeface="Arial" panose="020B0604020202020204" pitchFamily="34" charset="0"/>
              </a:rPr>
              <a:t>The School’s Title IX Coordinator, when a Title IX Coordinator is notified of conduct that reasonably may constitute sex discrimination under Title IX (and in the absence of a complaint or the withdrawal of any or all of the allegations in a complaint, and in the absence or termination of an informal resolution process), the Title IX Coordinator must determine whether to initiate a complaint of sex discrimination as required under Title IX. The requirements for such a fact-specific determination are set forth in 34 CFR § 106.44(f)(1)(v). (This will be discussed more on a later slide)</a:t>
            </a:r>
            <a:endParaRPr lang="en-US" sz="1100" b="0" i="0" u="none" strike="noStrike" dirty="0">
              <a:effectLst/>
              <a:latin typeface="Arial" panose="020B0604020202020204" pitchFamily="34" charset="0"/>
            </a:endParaRPr>
          </a:p>
          <a:p>
            <a:pPr fontAlgn="base">
              <a:spcBef>
                <a:spcPts val="1200"/>
              </a:spcBef>
              <a:spcAft>
                <a:spcPts val="0"/>
              </a:spcAft>
            </a:pPr>
            <a:r>
              <a:rPr lang="en-US" sz="1300" b="0" i="0" u="none" strike="noStrike" dirty="0">
                <a:effectLst/>
                <a:latin typeface="Arial" panose="020B0604020202020204" pitchFamily="34" charset="0"/>
              </a:rPr>
              <a:t>With respect to complaints of sex discrimination other than sex-based harassment, in addition to the people listed above, the following persons have a right to make a complaint:  Any student or employee of the School; or any person other than a student or employee who was participating or attempting to participate in the School’s education program or activity at the time of the alleged sex discrimination. </a:t>
            </a:r>
            <a:br>
              <a:rPr lang="en-US" sz="1300" dirty="0"/>
            </a:br>
            <a:endParaRPr lang="en-US" sz="1300" dirty="0"/>
          </a:p>
        </p:txBody>
      </p:sp>
    </p:spTree>
    <p:extLst>
      <p:ext uri="{BB962C8B-B14F-4D97-AF65-F5344CB8AC3E}">
        <p14:creationId xmlns:p14="http://schemas.microsoft.com/office/powerpoint/2010/main" val="184786560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1027815" y="269441"/>
            <a:ext cx="9704116" cy="1077229"/>
          </a:xfrm>
        </p:spPr>
        <p:txBody>
          <a:bodyPr>
            <a:normAutofit fontScale="90000"/>
          </a:bodyPr>
          <a:lstStyle/>
          <a:p>
            <a:r>
              <a:rPr lang="en-US" dirty="0"/>
              <a:t>Title IX Grievance Procedure: </a:t>
            </a:r>
            <a:br>
              <a:rPr lang="en-US" dirty="0"/>
            </a:br>
            <a:r>
              <a:rPr lang="en-US" dirty="0"/>
              <a:t>Title IX Coordinator Actions Upon Receipt of Complain</a:t>
            </a:r>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027814" y="971108"/>
            <a:ext cx="10143460" cy="5773062"/>
          </a:xfrm>
        </p:spPr>
        <p:txBody>
          <a:bodyPr>
            <a:normAutofit lnSpcReduction="10000"/>
          </a:bodyPr>
          <a:lstStyle/>
          <a:p>
            <a:endParaRPr lang="en-US" dirty="0"/>
          </a:p>
          <a:p>
            <a:pPr rtl="0" fontAlgn="base">
              <a:spcBef>
                <a:spcPts val="0"/>
              </a:spcBef>
              <a:spcAft>
                <a:spcPts val="0"/>
              </a:spcAft>
              <a:buFont typeface="+mj-lt"/>
              <a:buAutoNum type="arabicPeriod"/>
            </a:pPr>
            <a:r>
              <a:rPr lang="en-US" sz="1600" b="0" i="0" u="none" strike="noStrike" dirty="0">
                <a:effectLst/>
                <a:latin typeface="Arial" panose="020B0604020202020204" pitchFamily="34" charset="0"/>
              </a:rPr>
              <a:t>The Title IX Coordinator is required, when notified of conduct that reasonably may constitute sex discrimination under Title IX, to take the following actions to promptly and effectively end any sex discrimination in the School’s education program or activity, prevent its recurrence, and remedy its effects:</a:t>
            </a:r>
          </a:p>
          <a:p>
            <a:pPr marL="742950" lvl="1" indent="-285750" rtl="0" fontAlgn="base">
              <a:spcBef>
                <a:spcPts val="0"/>
              </a:spcBef>
              <a:spcAft>
                <a:spcPts val="0"/>
              </a:spcAft>
              <a:buFont typeface="+mj-lt"/>
              <a:buAutoNum type="arabicPeriod"/>
            </a:pPr>
            <a:r>
              <a:rPr lang="en-US" sz="1600" b="0" i="0" u="none" strike="noStrike" dirty="0">
                <a:effectLst/>
                <a:latin typeface="Arial" panose="020B0604020202020204" pitchFamily="34" charset="0"/>
              </a:rPr>
              <a:t>Treat the complainant and respondent equitably;</a:t>
            </a:r>
          </a:p>
          <a:p>
            <a:pPr marL="742950" lvl="1" indent="-285750" rtl="0" fontAlgn="base">
              <a:spcBef>
                <a:spcPts val="0"/>
              </a:spcBef>
              <a:spcAft>
                <a:spcPts val="0"/>
              </a:spcAft>
              <a:buFont typeface="+mj-lt"/>
              <a:buAutoNum type="arabicPeriod"/>
            </a:pPr>
            <a:r>
              <a:rPr lang="en-US" sz="1600" b="0" i="0" u="none" strike="noStrike" dirty="0">
                <a:effectLst/>
                <a:latin typeface="Arial" panose="020B0604020202020204" pitchFamily="34" charset="0"/>
              </a:rPr>
              <a:t>Offer and coordinate supportive measures, as appropriate, for the complainant; and if the School has initiated a Title IX grievance procedure or offered an informal resolution process, then also offer and coordinate supportive measures for the respondent;</a:t>
            </a:r>
          </a:p>
          <a:p>
            <a:pPr marL="742950" lvl="1" indent="-285750" rtl="0" fontAlgn="base">
              <a:spcBef>
                <a:spcPts val="0"/>
              </a:spcBef>
              <a:spcAft>
                <a:spcPts val="0"/>
              </a:spcAft>
              <a:buFont typeface="+mj-lt"/>
              <a:buAutoNum type="arabicPeriod"/>
            </a:pPr>
            <a:r>
              <a:rPr lang="en-US" sz="1600" b="0" i="0" u="none" strike="noStrike" dirty="0">
                <a:effectLst/>
                <a:latin typeface="Arial" panose="020B0604020202020204" pitchFamily="34" charset="0"/>
              </a:rPr>
              <a:t>Notify the complainant or, if the complainant is unknown, the individual who reported the conduct, of the Title IX grievance procedure and the informal resolution process (if available and appropriate);</a:t>
            </a:r>
          </a:p>
          <a:p>
            <a:pPr marL="742950" lvl="1" indent="-285750" rtl="0" fontAlgn="base">
              <a:spcBef>
                <a:spcPts val="0"/>
              </a:spcBef>
              <a:spcAft>
                <a:spcPts val="0"/>
              </a:spcAft>
              <a:buFont typeface="+mj-lt"/>
              <a:buAutoNum type="arabicPeriod"/>
            </a:pPr>
            <a:r>
              <a:rPr lang="en-US" sz="1600" b="0" i="0" u="none" strike="noStrike" dirty="0">
                <a:effectLst/>
                <a:latin typeface="Arial" panose="020B0604020202020204" pitchFamily="34" charset="0"/>
              </a:rPr>
              <a:t>If a complaint is made, notify the respondent of the Title IX grievance procedure and the informal resolution process (if available and appropriate);</a:t>
            </a:r>
          </a:p>
          <a:p>
            <a:pPr marL="742950" lvl="1" indent="-285750" rtl="0" fontAlgn="base">
              <a:spcBef>
                <a:spcPts val="0"/>
              </a:spcBef>
              <a:spcAft>
                <a:spcPts val="0"/>
              </a:spcAft>
              <a:buFont typeface="+mj-lt"/>
              <a:buAutoNum type="arabicPeriod"/>
            </a:pPr>
            <a:r>
              <a:rPr lang="en-US" sz="1600" b="0" i="0" u="none" strike="noStrike" dirty="0">
                <a:effectLst/>
                <a:latin typeface="Arial" panose="020B0604020202020204" pitchFamily="34" charset="0"/>
              </a:rPr>
              <a:t>In response to a complaint, review the complaint and either:</a:t>
            </a:r>
          </a:p>
          <a:p>
            <a:pPr marL="1206500" lvl="2" indent="-285750" fontAlgn="base">
              <a:spcBef>
                <a:spcPts val="0"/>
              </a:spcBef>
              <a:spcAft>
                <a:spcPts val="0"/>
              </a:spcAft>
              <a:buFont typeface="+mj-lt"/>
              <a:buAutoNum type="arabicPeriod"/>
            </a:pPr>
            <a:r>
              <a:rPr lang="en-US" b="0" i="0" u="none" strike="noStrike" dirty="0">
                <a:effectLst/>
                <a:latin typeface="Arial" panose="020B0604020202020204" pitchFamily="34" charset="0"/>
              </a:rPr>
              <a:t>Dismiss the complaint in accordance with the dismissal procedure;</a:t>
            </a:r>
          </a:p>
          <a:p>
            <a:pPr marL="1206500" lvl="2" indent="-285750" fontAlgn="base">
              <a:spcBef>
                <a:spcPts val="0"/>
              </a:spcBef>
              <a:spcAft>
                <a:spcPts val="0"/>
              </a:spcAft>
              <a:buFont typeface="+mj-lt"/>
              <a:buAutoNum type="arabicPeriod"/>
            </a:pPr>
            <a:r>
              <a:rPr lang="en-US" b="0" i="0" u="none" strike="noStrike" dirty="0">
                <a:effectLst/>
                <a:latin typeface="Arial" panose="020B0604020202020204" pitchFamily="34" charset="0"/>
              </a:rPr>
              <a:t>Assign an investigator/decisionmaker that does not have a conflict of interest or bias and initiate the Title IX grievance procedure; or</a:t>
            </a:r>
          </a:p>
          <a:p>
            <a:pPr marL="1206500" lvl="2" indent="-285750" fontAlgn="base">
              <a:spcBef>
                <a:spcPts val="0"/>
              </a:spcBef>
              <a:spcAft>
                <a:spcPts val="0"/>
              </a:spcAft>
              <a:buFont typeface="+mj-lt"/>
              <a:buAutoNum type="arabicPeriod"/>
            </a:pPr>
            <a:r>
              <a:rPr lang="en-US" b="0" i="0" u="none" strike="noStrike" dirty="0">
                <a:effectLst/>
                <a:latin typeface="Arial" panose="020B0604020202020204" pitchFamily="34" charset="0"/>
              </a:rPr>
              <a:t>Assign an informal resolution facilitator and initiate the informal resolution process (if available and appropriate and requested by all parties).</a:t>
            </a:r>
          </a:p>
          <a:p>
            <a:pPr marL="0" indent="0" fontAlgn="base">
              <a:spcBef>
                <a:spcPts val="1200"/>
              </a:spcBef>
              <a:spcAft>
                <a:spcPts val="0"/>
              </a:spcAft>
              <a:buNone/>
            </a:pPr>
            <a:br>
              <a:rPr lang="en-US" sz="1300" dirty="0"/>
            </a:br>
            <a:endParaRPr lang="en-US" sz="1300" dirty="0"/>
          </a:p>
        </p:txBody>
      </p:sp>
    </p:spTree>
    <p:extLst>
      <p:ext uri="{BB962C8B-B14F-4D97-AF65-F5344CB8AC3E}">
        <p14:creationId xmlns:p14="http://schemas.microsoft.com/office/powerpoint/2010/main" val="20328417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1027815" y="269441"/>
            <a:ext cx="9704116" cy="1077229"/>
          </a:xfrm>
        </p:spPr>
        <p:txBody>
          <a:bodyPr>
            <a:normAutofit/>
          </a:bodyPr>
          <a:lstStyle/>
          <a:p>
            <a:r>
              <a:rPr lang="en-US" dirty="0"/>
              <a:t>Title IX Grievance Procedure: </a:t>
            </a:r>
            <a:br>
              <a:rPr lang="en-US" dirty="0"/>
            </a:br>
            <a:r>
              <a:rPr lang="en-US" dirty="0"/>
              <a:t>Title IX Coordinator May Initiate Complaint</a:t>
            </a:r>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027814" y="971108"/>
            <a:ext cx="10143460" cy="5773062"/>
          </a:xfrm>
        </p:spPr>
        <p:txBody>
          <a:bodyPr>
            <a:normAutofit fontScale="85000" lnSpcReduction="10000"/>
          </a:bodyPr>
          <a:lstStyle/>
          <a:p>
            <a:endParaRPr lang="en-US" dirty="0"/>
          </a:p>
          <a:p>
            <a:pPr marL="284162" indent="-171450" fontAlgn="base">
              <a:spcBef>
                <a:spcPts val="0"/>
              </a:spcBef>
              <a:spcAft>
                <a:spcPts val="0"/>
              </a:spcAft>
            </a:pPr>
            <a:r>
              <a:rPr lang="en-US" sz="1600" b="0" i="0" u="none" strike="noStrike" dirty="0">
                <a:effectLst/>
                <a:latin typeface="Arial" panose="020B0604020202020204" pitchFamily="34" charset="0"/>
              </a:rPr>
              <a:t>In the absence of a complaint or the withdrawal of any or all of the allegations in a complaint, and in the absence or termination of an informal resolution process, determine whether to, as the Title IX Coordinator, initiate a complaint of sex discrimination that complies with the Title IX grievance procedure. To make this fact-specific determination, the Title IX Coordinator must consider, at a minimum, the following factors (if, after considering these and other relevant factors, the Title IX Coordinator determines that the conduct as alleged presents an imminent and serious threat to the health or safety of the complainant or other person, or that the conduct as alleged prevents the School from ensuring equal access on the basis of sex to its education program or activity, the Title IX Coordinator may initiate a complaint):</a:t>
            </a:r>
          </a:p>
          <a:p>
            <a:pPr marL="742950" lvl="1" indent="-285750" rtl="0" fontAlgn="base">
              <a:spcBef>
                <a:spcPts val="0"/>
              </a:spcBef>
              <a:spcAft>
                <a:spcPts val="0"/>
              </a:spcAft>
              <a:buFont typeface="+mj-lt"/>
              <a:buAutoNum type="arabicPeriod"/>
            </a:pPr>
            <a:r>
              <a:rPr lang="en-US" sz="1600" b="0" i="0" u="none" strike="noStrike" dirty="0">
                <a:effectLst/>
                <a:latin typeface="Arial" panose="020B0604020202020204" pitchFamily="34" charset="0"/>
              </a:rPr>
              <a:t>The complainant’s request not to proceed with initiation of a complaint;</a:t>
            </a:r>
          </a:p>
          <a:p>
            <a:pPr marL="742950" lvl="1" indent="-285750" rtl="0" fontAlgn="base">
              <a:spcBef>
                <a:spcPts val="0"/>
              </a:spcBef>
              <a:spcAft>
                <a:spcPts val="0"/>
              </a:spcAft>
              <a:buFont typeface="+mj-lt"/>
              <a:buAutoNum type="arabicPeriod"/>
            </a:pPr>
            <a:r>
              <a:rPr lang="en-US" sz="1600" b="0" i="0" u="none" strike="noStrike" dirty="0">
                <a:effectLst/>
                <a:latin typeface="Arial" panose="020B0604020202020204" pitchFamily="34" charset="0"/>
              </a:rPr>
              <a:t>The complainant’s reasonable safety concerns regarding initiation of a complaint;</a:t>
            </a:r>
          </a:p>
          <a:p>
            <a:pPr marL="742950" lvl="1" indent="-285750" rtl="0" fontAlgn="base">
              <a:spcBef>
                <a:spcPts val="0"/>
              </a:spcBef>
              <a:spcAft>
                <a:spcPts val="0"/>
              </a:spcAft>
              <a:buFont typeface="+mj-lt"/>
              <a:buAutoNum type="arabicPeriod"/>
            </a:pPr>
            <a:r>
              <a:rPr lang="en-US" sz="1600" b="0" i="0" u="none" strike="noStrike" dirty="0">
                <a:effectLst/>
                <a:latin typeface="Arial" panose="020B0604020202020204" pitchFamily="34" charset="0"/>
              </a:rPr>
              <a:t>The risk that additional acts of sex discrimination would occur if a complaint is not initiated;</a:t>
            </a:r>
          </a:p>
          <a:p>
            <a:pPr marL="742950" lvl="1" indent="-285750" rtl="0" fontAlgn="base">
              <a:spcBef>
                <a:spcPts val="0"/>
              </a:spcBef>
              <a:spcAft>
                <a:spcPts val="0"/>
              </a:spcAft>
              <a:buFont typeface="+mj-lt"/>
              <a:buAutoNum type="arabicPeriod"/>
            </a:pPr>
            <a:r>
              <a:rPr lang="en-US" sz="1600" b="0" i="0" u="none" strike="noStrike" dirty="0">
                <a:effectLst/>
                <a:latin typeface="Arial" panose="020B0604020202020204" pitchFamily="34" charset="0"/>
              </a:rPr>
              <a:t>The severity of the alleged sex discrimination, including whether the discrimination, if established, would require the removal of a respondent from campus or imposition of another disciplinary sanction to end the discrimination and prevent its recurrence;</a:t>
            </a:r>
          </a:p>
          <a:p>
            <a:pPr marL="742950" lvl="1" indent="-285750" rtl="0" fontAlgn="base">
              <a:spcBef>
                <a:spcPts val="0"/>
              </a:spcBef>
              <a:spcAft>
                <a:spcPts val="0"/>
              </a:spcAft>
              <a:buFont typeface="+mj-lt"/>
              <a:buAutoNum type="arabicPeriod"/>
            </a:pPr>
            <a:r>
              <a:rPr lang="en-US" sz="1600" b="0" i="0" u="none" strike="noStrike" dirty="0">
                <a:effectLst/>
                <a:latin typeface="Arial" panose="020B0604020202020204" pitchFamily="34" charset="0"/>
              </a:rPr>
              <a:t>The age and relationship of the parties, including whether the respondent is an employee of the School;</a:t>
            </a:r>
          </a:p>
          <a:p>
            <a:pPr marL="742950" lvl="1" indent="-285750" rtl="0" fontAlgn="base">
              <a:spcBef>
                <a:spcPts val="0"/>
              </a:spcBef>
              <a:spcAft>
                <a:spcPts val="0"/>
              </a:spcAft>
              <a:buFont typeface="+mj-lt"/>
              <a:buAutoNum type="arabicPeriod"/>
            </a:pPr>
            <a:r>
              <a:rPr lang="en-US" sz="1600" b="0" i="0" u="none" strike="noStrike" dirty="0">
                <a:effectLst/>
                <a:latin typeface="Arial" panose="020B0604020202020204" pitchFamily="34" charset="0"/>
              </a:rPr>
              <a:t>The scope of the alleged sex discrimination, including information suggesting a pattern, ongoing sex discrimination, or sex discrimination alleged to have impacted multiple individuals;</a:t>
            </a:r>
          </a:p>
          <a:p>
            <a:pPr marL="742950" lvl="1" indent="-285750" rtl="0" fontAlgn="base">
              <a:spcBef>
                <a:spcPts val="0"/>
              </a:spcBef>
              <a:spcAft>
                <a:spcPts val="0"/>
              </a:spcAft>
              <a:buFont typeface="+mj-lt"/>
              <a:buAutoNum type="arabicPeriod"/>
            </a:pPr>
            <a:r>
              <a:rPr lang="en-US" sz="1600" b="0" i="0" u="none" strike="noStrike" dirty="0">
                <a:effectLst/>
                <a:latin typeface="Arial" panose="020B0604020202020204" pitchFamily="34" charset="0"/>
              </a:rPr>
              <a:t>The availability of evidence to assist a decisionmaker in determining whether sex discrimination occurred; and </a:t>
            </a:r>
          </a:p>
          <a:p>
            <a:pPr marL="742950" lvl="1" indent="-285750" rtl="0" fontAlgn="base">
              <a:spcBef>
                <a:spcPts val="0"/>
              </a:spcBef>
              <a:spcAft>
                <a:spcPts val="0"/>
              </a:spcAft>
              <a:buFont typeface="+mj-lt"/>
              <a:buAutoNum type="arabicPeriod"/>
            </a:pPr>
            <a:r>
              <a:rPr lang="en-US" sz="1600" b="0" i="0" u="none" strike="noStrike" dirty="0">
                <a:effectLst/>
                <a:latin typeface="Arial" panose="020B0604020202020204" pitchFamily="34" charset="0"/>
              </a:rPr>
              <a:t>Whether the School could end the alleged sex discrimination and prevent its recurrence without initiating its Title IX grievance procedure. </a:t>
            </a:r>
          </a:p>
          <a:p>
            <a:pPr marL="0" indent="0" fontAlgn="base">
              <a:spcBef>
                <a:spcPts val="1200"/>
              </a:spcBef>
              <a:spcAft>
                <a:spcPts val="0"/>
              </a:spcAft>
              <a:buNone/>
            </a:pPr>
            <a:br>
              <a:rPr lang="en-US" sz="1300" dirty="0"/>
            </a:br>
            <a:endParaRPr lang="en-US" sz="1300" dirty="0"/>
          </a:p>
        </p:txBody>
      </p:sp>
    </p:spTree>
    <p:extLst>
      <p:ext uri="{BB962C8B-B14F-4D97-AF65-F5344CB8AC3E}">
        <p14:creationId xmlns:p14="http://schemas.microsoft.com/office/powerpoint/2010/main" val="5149897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1027815" y="269441"/>
            <a:ext cx="9704116" cy="1077229"/>
          </a:xfrm>
        </p:spPr>
        <p:txBody>
          <a:bodyPr>
            <a:normAutofit fontScale="90000"/>
          </a:bodyPr>
          <a:lstStyle/>
          <a:p>
            <a:r>
              <a:rPr lang="en-US" dirty="0"/>
              <a:t>Title IX Grievance Procedure: </a:t>
            </a:r>
            <a:br>
              <a:rPr lang="en-US" dirty="0"/>
            </a:br>
            <a:r>
              <a:rPr lang="en-US" dirty="0"/>
              <a:t>Title IX Coordinator Actions Upon Receipt of Complain</a:t>
            </a:r>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027814" y="971108"/>
            <a:ext cx="10143460" cy="5773062"/>
          </a:xfrm>
        </p:spPr>
        <p:txBody>
          <a:bodyPr>
            <a:normAutofit fontScale="85000" lnSpcReduction="10000"/>
          </a:bodyPr>
          <a:lstStyle/>
          <a:p>
            <a:endParaRPr lang="en-US" dirty="0"/>
          </a:p>
          <a:p>
            <a:pPr marL="457200" fontAlgn="base">
              <a:spcBef>
                <a:spcPts val="0"/>
              </a:spcBef>
              <a:spcAft>
                <a:spcPts val="0"/>
              </a:spcAft>
            </a:pPr>
            <a:r>
              <a:rPr lang="en-US" sz="1800" b="0" i="0" u="none" strike="noStrike" dirty="0">
                <a:effectLst/>
                <a:latin typeface="Arial" panose="020B0604020202020204" pitchFamily="34" charset="0"/>
              </a:rPr>
              <a:t>If initiating a complaint as the Title IX Coordinator, the Title IX Coordinator must notify the complainant prior to doing so and appropriately address reasonable concerns about the complainant’s safety or the safety of others, including by providing supportive measures.</a:t>
            </a:r>
          </a:p>
          <a:p>
            <a:pPr marL="112712" indent="0" fontAlgn="base">
              <a:spcBef>
                <a:spcPts val="0"/>
              </a:spcBef>
              <a:spcAft>
                <a:spcPts val="0"/>
              </a:spcAft>
              <a:buNone/>
            </a:pPr>
            <a:endParaRPr lang="en-US" sz="1800" b="0" i="0" u="none" strike="noStrike" dirty="0">
              <a:effectLst/>
              <a:latin typeface="Arial" panose="020B0604020202020204" pitchFamily="34" charset="0"/>
            </a:endParaRPr>
          </a:p>
          <a:p>
            <a:pPr marL="457200" fontAlgn="base">
              <a:spcBef>
                <a:spcPts val="0"/>
              </a:spcBef>
              <a:spcAft>
                <a:spcPts val="0"/>
              </a:spcAft>
            </a:pPr>
            <a:r>
              <a:rPr lang="en-US" sz="1800" b="0" i="0" u="none" strike="noStrike" dirty="0">
                <a:effectLst/>
                <a:latin typeface="Arial" panose="020B0604020202020204" pitchFamily="34" charset="0"/>
              </a:rPr>
              <a:t>Regardless of whether a complaint is initiated, the Title IX Coordinator must take other appropriate prompt and effective steps, in addition to steps necessary to effectuate the remedies provided to an individual complainant, if any, to ensure that sex discrimination does not continue or recur within the School’s education program or activity.</a:t>
            </a:r>
          </a:p>
          <a:p>
            <a:pPr marL="112712" indent="0" fontAlgn="base">
              <a:spcBef>
                <a:spcPts val="0"/>
              </a:spcBef>
              <a:spcAft>
                <a:spcPts val="0"/>
              </a:spcAft>
              <a:buNone/>
            </a:pPr>
            <a:endParaRPr lang="en-US" sz="1800" b="0" i="0" u="none" strike="noStrike" dirty="0">
              <a:effectLst/>
              <a:latin typeface="Arial" panose="020B0604020202020204" pitchFamily="34" charset="0"/>
            </a:endParaRPr>
          </a:p>
          <a:p>
            <a:pPr marL="457200" fontAlgn="base">
              <a:spcBef>
                <a:spcPts val="0"/>
              </a:spcBef>
              <a:spcAft>
                <a:spcPts val="0"/>
              </a:spcAft>
            </a:pPr>
            <a:r>
              <a:rPr lang="en-US" sz="1800" b="0" i="0" u="none" strike="noStrike" dirty="0">
                <a:effectLst/>
                <a:latin typeface="Arial" panose="020B0604020202020204" pitchFamily="34" charset="0"/>
              </a:rPr>
              <a:t>A Title IX Coordinator is not required to comply with these requirements upon being notified of conduct that may constitute sex discrimination if the Title IX Coordinator reasonably determines that the conduct as alleged does not constitute sex discrimination under Title IX.</a:t>
            </a:r>
          </a:p>
          <a:p>
            <a:pPr marL="112712" indent="0" fontAlgn="base">
              <a:spcBef>
                <a:spcPts val="0"/>
              </a:spcBef>
              <a:spcAft>
                <a:spcPts val="0"/>
              </a:spcAft>
              <a:buNone/>
            </a:pPr>
            <a:endParaRPr lang="en-US" sz="1800" b="0" i="0" u="none" strike="noStrike" dirty="0">
              <a:effectLst/>
              <a:latin typeface="Arial" panose="020B0604020202020204" pitchFamily="34" charset="0"/>
            </a:endParaRPr>
          </a:p>
          <a:p>
            <a:pPr marL="457200" fontAlgn="base">
              <a:spcBef>
                <a:spcPts val="0"/>
              </a:spcBef>
              <a:spcAft>
                <a:spcPts val="0"/>
              </a:spcAft>
            </a:pPr>
            <a:r>
              <a:rPr lang="en-US" sz="1800" b="0" i="0" u="none" strike="noStrike" dirty="0">
                <a:effectLst/>
                <a:latin typeface="Arial" panose="020B0604020202020204" pitchFamily="34" charset="0"/>
              </a:rPr>
              <a:t>If the Title IX Coordinator has a conflict of interest or bias, or for some other reason is unable to fill his/her role, he/she will immediately work with a supervisor to ensure an appropriate designee is appointed. </a:t>
            </a:r>
          </a:p>
          <a:p>
            <a:pPr marL="112712" indent="0" fontAlgn="base">
              <a:spcBef>
                <a:spcPts val="0"/>
              </a:spcBef>
              <a:spcAft>
                <a:spcPts val="0"/>
              </a:spcAft>
              <a:buNone/>
            </a:pPr>
            <a:endParaRPr lang="en-US" sz="1800" dirty="0">
              <a:latin typeface="Arial" panose="020B0604020202020204" pitchFamily="34" charset="0"/>
            </a:endParaRPr>
          </a:p>
          <a:p>
            <a:pPr marL="457200" fontAlgn="base">
              <a:spcBef>
                <a:spcPts val="0"/>
              </a:spcBef>
              <a:spcAft>
                <a:spcPts val="0"/>
              </a:spcAft>
            </a:pPr>
            <a:r>
              <a:rPr lang="en-US" sz="1800" b="0" i="0" u="none" strike="noStrike" dirty="0">
                <a:effectLst/>
                <a:latin typeface="Arial" panose="020B0604020202020204" pitchFamily="34" charset="0"/>
              </a:rPr>
              <a:t>The Title IX Coordinator may, as appropriate, notify law enforcement agencies if the allegations could constitute criminal violations.</a:t>
            </a:r>
          </a:p>
          <a:p>
            <a:pPr marL="112712" indent="0" fontAlgn="base">
              <a:spcBef>
                <a:spcPts val="0"/>
              </a:spcBef>
              <a:spcAft>
                <a:spcPts val="0"/>
              </a:spcAft>
              <a:buNone/>
            </a:pPr>
            <a:endParaRPr lang="en-US" sz="1800" b="0" i="0" u="none" strike="noStrike" dirty="0">
              <a:effectLst/>
              <a:latin typeface="Arial" panose="020B0604020202020204" pitchFamily="34" charset="0"/>
            </a:endParaRPr>
          </a:p>
          <a:p>
            <a:pPr marL="0" indent="0" fontAlgn="base">
              <a:spcBef>
                <a:spcPts val="1200"/>
              </a:spcBef>
              <a:spcAft>
                <a:spcPts val="0"/>
              </a:spcAft>
              <a:buNone/>
            </a:pPr>
            <a:br>
              <a:rPr lang="en-US" sz="1300" dirty="0"/>
            </a:br>
            <a:endParaRPr lang="en-US" sz="1300" dirty="0"/>
          </a:p>
        </p:txBody>
      </p:sp>
    </p:spTree>
    <p:extLst>
      <p:ext uri="{BB962C8B-B14F-4D97-AF65-F5344CB8AC3E}">
        <p14:creationId xmlns:p14="http://schemas.microsoft.com/office/powerpoint/2010/main" val="24558353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1027815" y="269441"/>
            <a:ext cx="9704116" cy="1077229"/>
          </a:xfrm>
        </p:spPr>
        <p:txBody>
          <a:bodyPr>
            <a:normAutofit/>
          </a:bodyPr>
          <a:lstStyle/>
          <a:p>
            <a:r>
              <a:rPr lang="en-US" dirty="0"/>
              <a:t>Title IX Grievance Procedure: </a:t>
            </a:r>
            <a:br>
              <a:rPr lang="en-US" dirty="0"/>
            </a:br>
            <a:r>
              <a:rPr lang="en-US" dirty="0"/>
              <a:t>Sex-based Harassment Complaints</a:t>
            </a:r>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027814" y="971108"/>
            <a:ext cx="10143460" cy="5773062"/>
          </a:xfrm>
        </p:spPr>
        <p:txBody>
          <a:bodyPr>
            <a:normAutofit/>
          </a:bodyPr>
          <a:lstStyle/>
          <a:p>
            <a:pPr marL="112712" indent="0" fontAlgn="base">
              <a:spcBef>
                <a:spcPts val="0"/>
              </a:spcBef>
              <a:spcAft>
                <a:spcPts val="0"/>
              </a:spcAft>
              <a:buNone/>
            </a:pPr>
            <a:r>
              <a:rPr lang="en-US" sz="1800" b="0" i="0" u="none" strike="noStrike" dirty="0">
                <a:effectLst/>
                <a:latin typeface="Arial" panose="020B0604020202020204" pitchFamily="34" charset="0"/>
              </a:rPr>
              <a:t>A person is entitled to make a complaint of sex-based harassment only if they themselves are alleged to have been subjected to the sex-based harassment, if they have a legal right to act on behalf of such person, or if the Title IX Coordinator initiates a complaint.</a:t>
            </a:r>
          </a:p>
          <a:p>
            <a:pPr marL="0" indent="0" fontAlgn="base">
              <a:spcBef>
                <a:spcPts val="1200"/>
              </a:spcBef>
              <a:spcAft>
                <a:spcPts val="0"/>
              </a:spcAft>
              <a:buNone/>
            </a:pPr>
            <a:br>
              <a:rPr lang="en-US" sz="1300" dirty="0"/>
            </a:br>
            <a:endParaRPr lang="en-US" sz="1300" dirty="0"/>
          </a:p>
        </p:txBody>
      </p:sp>
    </p:spTree>
    <p:extLst>
      <p:ext uri="{BB962C8B-B14F-4D97-AF65-F5344CB8AC3E}">
        <p14:creationId xmlns:p14="http://schemas.microsoft.com/office/powerpoint/2010/main" val="38498723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1027815" y="269441"/>
            <a:ext cx="9704116" cy="1077229"/>
          </a:xfrm>
        </p:spPr>
        <p:txBody>
          <a:bodyPr>
            <a:normAutofit/>
          </a:bodyPr>
          <a:lstStyle/>
          <a:p>
            <a:r>
              <a:rPr lang="en-US" dirty="0"/>
              <a:t>Title IX Grievance Procedure: </a:t>
            </a:r>
            <a:br>
              <a:rPr lang="en-US" dirty="0"/>
            </a:br>
            <a:r>
              <a:rPr lang="en-US" dirty="0"/>
              <a:t>Complaint Dismissals</a:t>
            </a:r>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027814" y="971108"/>
            <a:ext cx="10143460" cy="5773062"/>
          </a:xfrm>
        </p:spPr>
        <p:txBody>
          <a:bodyPr>
            <a:normAutofit/>
          </a:bodyPr>
          <a:lstStyle/>
          <a:p>
            <a:pPr fontAlgn="base">
              <a:spcBef>
                <a:spcPts val="1200"/>
              </a:spcBef>
              <a:spcAft>
                <a:spcPts val="0"/>
              </a:spcAft>
            </a:pPr>
            <a:r>
              <a:rPr lang="en-US" sz="1600" b="0" i="0" u="none" strike="noStrike" dirty="0">
                <a:effectLst/>
                <a:latin typeface="Arial" panose="020B0604020202020204" pitchFamily="34" charset="0"/>
              </a:rPr>
              <a:t>The School may dismiss a complaint of sex discrimination if: </a:t>
            </a:r>
          </a:p>
          <a:p>
            <a:pPr marL="742950" lvl="1" indent="-285750" rtl="0" fontAlgn="base">
              <a:spcBef>
                <a:spcPts val="0"/>
              </a:spcBef>
              <a:spcAft>
                <a:spcPts val="0"/>
              </a:spcAft>
              <a:buFont typeface="+mj-lt"/>
              <a:buAutoNum type="arabicPeriod"/>
            </a:pPr>
            <a:r>
              <a:rPr lang="en-US" sz="1600" b="0" i="0" u="none" strike="noStrike" dirty="0">
                <a:effectLst/>
                <a:latin typeface="Arial" panose="020B0604020202020204" pitchFamily="34" charset="0"/>
              </a:rPr>
              <a:t>The School is unable to identify the respondent after taking reasonable steps to do so;</a:t>
            </a:r>
          </a:p>
          <a:p>
            <a:pPr marL="742950" lvl="1" indent="-285750" rtl="0" fontAlgn="base">
              <a:spcBef>
                <a:spcPts val="0"/>
              </a:spcBef>
              <a:spcAft>
                <a:spcPts val="0"/>
              </a:spcAft>
              <a:buFont typeface="+mj-lt"/>
              <a:buAutoNum type="arabicPeriod"/>
            </a:pPr>
            <a:r>
              <a:rPr lang="en-US" sz="1600" b="0" i="0" u="none" strike="noStrike" dirty="0">
                <a:effectLst/>
                <a:latin typeface="Arial" panose="020B0604020202020204" pitchFamily="34" charset="0"/>
              </a:rPr>
              <a:t>The respondent is not participating in the School’s education program or activity and is not employed by the School;  </a:t>
            </a:r>
          </a:p>
          <a:p>
            <a:pPr marL="742950" lvl="1" indent="-285750" rtl="0" fontAlgn="base">
              <a:spcBef>
                <a:spcPts val="0"/>
              </a:spcBef>
              <a:spcAft>
                <a:spcPts val="0"/>
              </a:spcAft>
              <a:buFont typeface="+mj-lt"/>
              <a:buAutoNum type="arabicPeriod"/>
            </a:pPr>
            <a:r>
              <a:rPr lang="en-US" sz="1600" b="0" i="0" u="none" strike="noStrike" dirty="0">
                <a:effectLst/>
                <a:latin typeface="Arial" panose="020B0604020202020204" pitchFamily="34" charset="0"/>
              </a:rPr>
              <a:t>The complainant voluntarily withdraws any or all of the allegations in the complaint, the Title IX Coordinator declines to initiate a complaint, and the School determines that, without the complainant’s withdrawn allegations, the conduct that remains alleged in the complaint, if any, would not constitute sex discrimination under Title IX even if proven; or  </a:t>
            </a:r>
          </a:p>
          <a:p>
            <a:pPr marL="742950" lvl="1" indent="-285750" rtl="0" fontAlgn="base">
              <a:spcBef>
                <a:spcPts val="0"/>
              </a:spcBef>
              <a:spcAft>
                <a:spcPts val="1200"/>
              </a:spcAft>
              <a:buFont typeface="+mj-lt"/>
              <a:buAutoNum type="arabicPeriod"/>
            </a:pPr>
            <a:r>
              <a:rPr lang="en-US" sz="1600" b="0" i="0" u="none" strike="noStrike" dirty="0">
                <a:effectLst/>
                <a:latin typeface="Arial" panose="020B0604020202020204" pitchFamily="34" charset="0"/>
              </a:rPr>
              <a:t>the School determines the conduct alleged in the complaint, even if proven, would not constitute sex discrimination under Title IX.</a:t>
            </a:r>
          </a:p>
          <a:p>
            <a:pPr marL="0" indent="0" fontAlgn="base">
              <a:spcBef>
                <a:spcPts val="1200"/>
              </a:spcBef>
              <a:spcAft>
                <a:spcPts val="0"/>
              </a:spcAft>
              <a:buNone/>
            </a:pPr>
            <a:br>
              <a:rPr lang="en-US" sz="1300" dirty="0"/>
            </a:br>
            <a:endParaRPr lang="en-US" sz="1300" dirty="0"/>
          </a:p>
        </p:txBody>
      </p:sp>
    </p:spTree>
    <p:extLst>
      <p:ext uri="{BB962C8B-B14F-4D97-AF65-F5344CB8AC3E}">
        <p14:creationId xmlns:p14="http://schemas.microsoft.com/office/powerpoint/2010/main" val="3727648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1027815" y="269441"/>
            <a:ext cx="9704116" cy="1077229"/>
          </a:xfrm>
        </p:spPr>
        <p:txBody>
          <a:bodyPr>
            <a:normAutofit/>
          </a:bodyPr>
          <a:lstStyle/>
          <a:p>
            <a:r>
              <a:rPr lang="en-US" dirty="0"/>
              <a:t>Title IX Grievance Procedure: </a:t>
            </a:r>
            <a:br>
              <a:rPr lang="en-US" dirty="0"/>
            </a:br>
            <a:r>
              <a:rPr lang="en-US" dirty="0"/>
              <a:t>Complaint Dismissals</a:t>
            </a:r>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027814" y="1176670"/>
            <a:ext cx="10143460" cy="5567500"/>
          </a:xfrm>
        </p:spPr>
        <p:txBody>
          <a:bodyPr>
            <a:normAutofit fontScale="92500" lnSpcReduction="10000"/>
          </a:bodyPr>
          <a:lstStyle/>
          <a:p>
            <a:pPr fontAlgn="base">
              <a:spcBef>
                <a:spcPts val="1200"/>
              </a:spcBef>
              <a:spcAft>
                <a:spcPts val="0"/>
              </a:spcAft>
            </a:pPr>
            <a:r>
              <a:rPr lang="en-US" sz="1600" b="0" i="0" u="none" strike="noStrike" dirty="0">
                <a:effectLst/>
                <a:latin typeface="Arial" panose="020B0604020202020204" pitchFamily="34" charset="0"/>
              </a:rPr>
              <a:t>Before dismissing the complaint, the School will make reasonable efforts to clarify the allegations with the complainant, when necessary. </a:t>
            </a:r>
          </a:p>
          <a:p>
            <a:pPr marL="0" indent="0" fontAlgn="base">
              <a:spcBef>
                <a:spcPts val="1200"/>
              </a:spcBef>
              <a:spcAft>
                <a:spcPts val="0"/>
              </a:spcAft>
              <a:buNone/>
            </a:pPr>
            <a:endParaRPr lang="en-US" sz="1600" b="0" i="0" u="none" strike="noStrike" dirty="0">
              <a:effectLst/>
              <a:latin typeface="Arial" panose="020B0604020202020204" pitchFamily="34" charset="0"/>
            </a:endParaRPr>
          </a:p>
          <a:p>
            <a:pPr fontAlgn="base">
              <a:spcBef>
                <a:spcPts val="0"/>
              </a:spcBef>
              <a:spcAft>
                <a:spcPts val="0"/>
              </a:spcAft>
            </a:pPr>
            <a:r>
              <a:rPr lang="en-US" sz="1600" b="0" i="0" u="none" strike="noStrike" dirty="0">
                <a:effectLst/>
                <a:latin typeface="Arial" panose="020B0604020202020204" pitchFamily="34" charset="0"/>
              </a:rPr>
              <a:t>Upon dismissal, the School will promptly notify the complainant of the basis for the dismissal. If the dismissal occurs after the respondent has been notified of the allegations, then the School will also notify the respondent of the dismissal and the basis for the dismissal promptly following notification to the complainant, or simultaneously if notification is in writing.</a:t>
            </a:r>
          </a:p>
          <a:p>
            <a:pPr marL="0" indent="0" fontAlgn="base">
              <a:spcBef>
                <a:spcPts val="0"/>
              </a:spcBef>
              <a:spcAft>
                <a:spcPts val="0"/>
              </a:spcAft>
              <a:buNone/>
            </a:pPr>
            <a:endParaRPr lang="en-US" sz="1600" b="0" i="0" u="none" strike="noStrike" dirty="0">
              <a:effectLst/>
              <a:latin typeface="Arial" panose="020B0604020202020204" pitchFamily="34" charset="0"/>
            </a:endParaRPr>
          </a:p>
          <a:p>
            <a:pPr fontAlgn="base">
              <a:spcBef>
                <a:spcPts val="0"/>
              </a:spcBef>
              <a:spcAft>
                <a:spcPts val="0"/>
              </a:spcAft>
            </a:pPr>
            <a:r>
              <a:rPr lang="en-US" sz="1600" b="0" i="0" u="none" strike="noStrike" dirty="0">
                <a:effectLst/>
                <a:latin typeface="Arial" panose="020B0604020202020204" pitchFamily="34" charset="0"/>
              </a:rPr>
              <a:t>The School must notify the complainant that a dismissal may be appealed and will provide the complainant with an opportunity to appeal the dismissal of a complaint. If the dismissal occurs after the respondent has been notified of the allegations, then the School will also notify the respondent that the dismissal may be appealed. </a:t>
            </a:r>
          </a:p>
          <a:p>
            <a:pPr marL="0" indent="0" fontAlgn="base">
              <a:spcBef>
                <a:spcPts val="0"/>
              </a:spcBef>
              <a:spcAft>
                <a:spcPts val="0"/>
              </a:spcAft>
              <a:buNone/>
            </a:pPr>
            <a:endParaRPr lang="en-US" sz="1600" b="0" i="0" u="none" strike="noStrike" dirty="0">
              <a:effectLst/>
              <a:latin typeface="Arial" panose="020B0604020202020204" pitchFamily="34" charset="0"/>
            </a:endParaRPr>
          </a:p>
          <a:p>
            <a:pPr fontAlgn="base">
              <a:spcBef>
                <a:spcPts val="0"/>
              </a:spcBef>
              <a:spcAft>
                <a:spcPts val="0"/>
              </a:spcAft>
            </a:pPr>
            <a:r>
              <a:rPr lang="en-US" sz="1600" b="0" i="0" u="none" strike="noStrike" dirty="0">
                <a:effectLst/>
                <a:latin typeface="Arial" panose="020B0604020202020204" pitchFamily="34" charset="0"/>
              </a:rPr>
              <a:t>When a complaint is dismissed, the School must, at a minimum: </a:t>
            </a:r>
          </a:p>
          <a:p>
            <a:pPr marL="742950" lvl="1" indent="-285750" rtl="0" fontAlgn="base">
              <a:spcBef>
                <a:spcPts val="0"/>
              </a:spcBef>
              <a:spcAft>
                <a:spcPts val="0"/>
              </a:spcAft>
              <a:buFont typeface="+mj-lt"/>
              <a:buAutoNum type="arabicPeriod"/>
            </a:pPr>
            <a:r>
              <a:rPr lang="en-US" sz="1600" b="0" i="0" u="none" strike="noStrike" dirty="0">
                <a:effectLst/>
                <a:latin typeface="Arial" panose="020B0604020202020204" pitchFamily="34" charset="0"/>
              </a:rPr>
              <a:t>Offer supportive measures to the complainant as appropriate;</a:t>
            </a:r>
          </a:p>
          <a:p>
            <a:pPr marL="742950" lvl="1" indent="-285750" rtl="0" fontAlgn="base">
              <a:spcBef>
                <a:spcPts val="0"/>
              </a:spcBef>
              <a:spcAft>
                <a:spcPts val="0"/>
              </a:spcAft>
              <a:buFont typeface="+mj-lt"/>
              <a:buAutoNum type="arabicPeriod"/>
            </a:pPr>
            <a:r>
              <a:rPr lang="en-US" sz="1600" b="0" i="0" u="none" strike="noStrike" dirty="0">
                <a:effectLst/>
                <a:latin typeface="Arial" panose="020B0604020202020204" pitchFamily="34" charset="0"/>
              </a:rPr>
              <a:t>If the respondent has been notified of the allegations, offer supportive measures to the respondent as appropriate; and</a:t>
            </a:r>
          </a:p>
          <a:p>
            <a:pPr marL="742950" lvl="1" indent="-285750" rtl="0" fontAlgn="base">
              <a:spcBef>
                <a:spcPts val="0"/>
              </a:spcBef>
              <a:spcAft>
                <a:spcPts val="1200"/>
              </a:spcAft>
              <a:buFont typeface="+mj-lt"/>
              <a:buAutoNum type="arabicPeriod"/>
            </a:pPr>
            <a:r>
              <a:rPr lang="en-US" sz="1600" b="0" i="0" u="none" strike="noStrike" dirty="0">
                <a:effectLst/>
                <a:latin typeface="Arial" panose="020B0604020202020204" pitchFamily="34" charset="0"/>
              </a:rPr>
              <a:t>Take other prompt and effective steps, as appropriate, through the Title IX Coordinator to ensure that sex discrimination does not continue or recur within the School’s education program or activity.</a:t>
            </a:r>
          </a:p>
          <a:p>
            <a:pPr marL="0" indent="0" fontAlgn="base">
              <a:spcBef>
                <a:spcPts val="1200"/>
              </a:spcBef>
              <a:spcAft>
                <a:spcPts val="0"/>
              </a:spcAft>
              <a:buNone/>
            </a:pPr>
            <a:br>
              <a:rPr lang="en-US" sz="1300" dirty="0"/>
            </a:br>
            <a:endParaRPr lang="en-US" sz="1300" dirty="0"/>
          </a:p>
        </p:txBody>
      </p:sp>
    </p:spTree>
    <p:extLst>
      <p:ext uri="{BB962C8B-B14F-4D97-AF65-F5344CB8AC3E}">
        <p14:creationId xmlns:p14="http://schemas.microsoft.com/office/powerpoint/2010/main" val="41224169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1027815" y="269441"/>
            <a:ext cx="9704116" cy="1077229"/>
          </a:xfrm>
        </p:spPr>
        <p:txBody>
          <a:bodyPr>
            <a:normAutofit/>
          </a:bodyPr>
          <a:lstStyle/>
          <a:p>
            <a:r>
              <a:rPr lang="en-US" dirty="0"/>
              <a:t>Title IX Grievance Procedure: </a:t>
            </a:r>
            <a:br>
              <a:rPr lang="en-US" dirty="0"/>
            </a:br>
            <a:r>
              <a:rPr lang="en-US" dirty="0"/>
              <a:t>Notice of Allegations</a:t>
            </a:r>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027814" y="1176670"/>
            <a:ext cx="10143460" cy="5567500"/>
          </a:xfrm>
        </p:spPr>
        <p:txBody>
          <a:bodyPr>
            <a:normAutofit/>
          </a:bodyPr>
          <a:lstStyle/>
          <a:p>
            <a:pPr fontAlgn="base">
              <a:spcBef>
                <a:spcPts val="1200"/>
              </a:spcBef>
              <a:spcAft>
                <a:spcPts val="0"/>
              </a:spcAft>
            </a:pPr>
            <a:r>
              <a:rPr lang="en-US" sz="1600" b="0" i="0" u="none" strike="noStrike" dirty="0">
                <a:effectLst/>
                <a:latin typeface="Arial" panose="020B0604020202020204" pitchFamily="34" charset="0"/>
              </a:rPr>
              <a:t>Upon initiation of the School’s Title IX grievance procedures, the Title IX Coordinator </a:t>
            </a:r>
            <a:r>
              <a:rPr lang="en-US" sz="1600" dirty="0">
                <a:latin typeface="Arial" panose="020B0604020202020204" pitchFamily="34" charset="0"/>
              </a:rPr>
              <a:t>must </a:t>
            </a:r>
            <a:r>
              <a:rPr lang="en-US" sz="1600" b="0" i="0" u="none" strike="noStrike" dirty="0">
                <a:effectLst/>
                <a:latin typeface="Arial" panose="020B0604020202020204" pitchFamily="34" charset="0"/>
              </a:rPr>
              <a:t>notify the parties of the following:</a:t>
            </a:r>
          </a:p>
          <a:p>
            <a:pPr marL="742950" lvl="1" indent="-285750" rtl="0" fontAlgn="base">
              <a:spcBef>
                <a:spcPts val="0"/>
              </a:spcBef>
              <a:spcAft>
                <a:spcPts val="0"/>
              </a:spcAft>
              <a:buFont typeface="+mj-lt"/>
              <a:buAutoNum type="arabicPeriod"/>
            </a:pPr>
            <a:r>
              <a:rPr lang="en-US" sz="1600" b="0" i="0" u="none" strike="noStrike" dirty="0">
                <a:effectLst/>
                <a:latin typeface="Arial" panose="020B0604020202020204" pitchFamily="34" charset="0"/>
              </a:rPr>
              <a:t>The School’s Title IX grievance procedures and any informal resolution process; </a:t>
            </a:r>
          </a:p>
          <a:p>
            <a:pPr marL="742950" lvl="1" indent="-285750" rtl="0" fontAlgn="base">
              <a:spcBef>
                <a:spcPts val="0"/>
              </a:spcBef>
              <a:spcAft>
                <a:spcPts val="0"/>
              </a:spcAft>
              <a:buFont typeface="+mj-lt"/>
              <a:buAutoNum type="arabicPeriod"/>
            </a:pPr>
            <a:r>
              <a:rPr lang="en-US" sz="1600" b="0" i="0" u="none" strike="noStrike" dirty="0">
                <a:effectLst/>
                <a:latin typeface="Arial" panose="020B0604020202020204" pitchFamily="34" charset="0"/>
              </a:rPr>
              <a:t>Sufficient information available at the time to allow the parties to respond to the allegations, including the identities of the parties involved in the incident(s), the conduct alleged to constitute sex discrimination, and the date(s) and location(s) of the alleged incident(s);</a:t>
            </a:r>
          </a:p>
          <a:p>
            <a:pPr marL="742950" lvl="1" indent="-285750" rtl="0" fontAlgn="base">
              <a:spcBef>
                <a:spcPts val="0"/>
              </a:spcBef>
              <a:spcAft>
                <a:spcPts val="0"/>
              </a:spcAft>
              <a:buFont typeface="+mj-lt"/>
              <a:buAutoNum type="arabicPeriod"/>
            </a:pPr>
            <a:r>
              <a:rPr lang="en-US" sz="1600" b="0" i="0" u="none" strike="noStrike" dirty="0">
                <a:effectLst/>
                <a:latin typeface="Arial" panose="020B0604020202020204" pitchFamily="34" charset="0"/>
              </a:rPr>
              <a:t>Retaliation is prohibited; and</a:t>
            </a:r>
          </a:p>
          <a:p>
            <a:pPr marL="742950" lvl="1" indent="-285750" rtl="0" fontAlgn="base">
              <a:spcBef>
                <a:spcPts val="0"/>
              </a:spcBef>
              <a:spcAft>
                <a:spcPts val="1200"/>
              </a:spcAft>
              <a:buFont typeface="+mj-lt"/>
              <a:buAutoNum type="arabicPeriod"/>
            </a:pPr>
            <a:r>
              <a:rPr lang="en-US" sz="1600" b="0" i="0" u="none" strike="noStrike" dirty="0">
                <a:effectLst/>
                <a:latin typeface="Arial" panose="020B0604020202020204" pitchFamily="34" charset="0"/>
              </a:rPr>
              <a:t>The parties are entitled to an equal opportunity to access the relevant and not otherwise impermissible evidence or an accurate description of this evidence. If the School provides a description of the evidence the parties are entitled to an equal opportunity to access the relevant and not otherwise impermissible evidence upon the request of any party.</a:t>
            </a:r>
          </a:p>
          <a:p>
            <a:pPr fontAlgn="base">
              <a:spcBef>
                <a:spcPts val="1200"/>
              </a:spcBef>
              <a:spcAft>
                <a:spcPts val="0"/>
              </a:spcAft>
            </a:pPr>
            <a:r>
              <a:rPr lang="en-US" sz="1600" b="0" i="0" u="none" strike="noStrike" dirty="0">
                <a:effectLst/>
                <a:latin typeface="Arial" panose="020B0604020202020204" pitchFamily="34" charset="0"/>
              </a:rPr>
              <a:t>If, in the course of an investigation, the School decides to investigate additional allegations of sex discrimination by the respondent toward the complainant that are not included in the notice provided or that are included in a complaint that is consolidated, the School must notify the parties of the additional allegations.</a:t>
            </a:r>
          </a:p>
          <a:p>
            <a:pPr marL="0" indent="0" fontAlgn="base">
              <a:spcBef>
                <a:spcPts val="1200"/>
              </a:spcBef>
              <a:spcAft>
                <a:spcPts val="0"/>
              </a:spcAft>
              <a:buNone/>
            </a:pPr>
            <a:br>
              <a:rPr lang="en-US" sz="1300" dirty="0"/>
            </a:br>
            <a:endParaRPr lang="en-US" sz="1300" dirty="0"/>
          </a:p>
        </p:txBody>
      </p:sp>
    </p:spTree>
    <p:extLst>
      <p:ext uri="{BB962C8B-B14F-4D97-AF65-F5344CB8AC3E}">
        <p14:creationId xmlns:p14="http://schemas.microsoft.com/office/powerpoint/2010/main" val="4085519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577B3-A7D1-F64B-9F10-27D07F3F330E}"/>
              </a:ext>
            </a:extLst>
          </p:cNvPr>
          <p:cNvSpPr>
            <a:spLocks noGrp="1"/>
          </p:cNvSpPr>
          <p:nvPr>
            <p:ph type="title"/>
          </p:nvPr>
        </p:nvSpPr>
        <p:spPr>
          <a:xfrm>
            <a:off x="4984955" y="686838"/>
            <a:ext cx="5673674" cy="622538"/>
          </a:xfrm>
        </p:spPr>
        <p:txBody>
          <a:bodyPr/>
          <a:lstStyle/>
          <a:p>
            <a:r>
              <a:rPr lang="en-US" b="1" dirty="0"/>
              <a:t>Who Must Comply?</a:t>
            </a:r>
          </a:p>
        </p:txBody>
      </p:sp>
      <p:sp>
        <p:nvSpPr>
          <p:cNvPr id="3" name="Content Placeholder 2">
            <a:extLst>
              <a:ext uri="{FF2B5EF4-FFF2-40B4-BE49-F238E27FC236}">
                <a16:creationId xmlns:a16="http://schemas.microsoft.com/office/drawing/2014/main" id="{14322C0A-98CD-F648-B56A-AAB34DD50862}"/>
              </a:ext>
            </a:extLst>
          </p:cNvPr>
          <p:cNvSpPr>
            <a:spLocks noGrp="1"/>
          </p:cNvSpPr>
          <p:nvPr>
            <p:ph idx="1"/>
          </p:nvPr>
        </p:nvSpPr>
        <p:spPr>
          <a:xfrm>
            <a:off x="2197730" y="1167212"/>
            <a:ext cx="7796540" cy="3997828"/>
          </a:xfrm>
        </p:spPr>
        <p:txBody>
          <a:bodyPr>
            <a:normAutofit/>
          </a:bodyPr>
          <a:lstStyle/>
          <a:p>
            <a:pPr marL="0" indent="0" algn="ctr">
              <a:buNone/>
            </a:pPr>
            <a:r>
              <a:rPr lang="en-US" sz="3600" dirty="0"/>
              <a:t>“Recipients” of federal funds, including districts and charter schools</a:t>
            </a:r>
          </a:p>
        </p:txBody>
      </p:sp>
      <p:pic>
        <p:nvPicPr>
          <p:cNvPr id="5" name="Picture 4">
            <a:extLst>
              <a:ext uri="{FF2B5EF4-FFF2-40B4-BE49-F238E27FC236}">
                <a16:creationId xmlns:a16="http://schemas.microsoft.com/office/drawing/2014/main" id="{DEB001C7-3A1C-C241-B255-360E1784229D}"/>
              </a:ext>
            </a:extLst>
          </p:cNvPr>
          <p:cNvPicPr>
            <a:picLocks noChangeAspect="1"/>
          </p:cNvPicPr>
          <p:nvPr/>
        </p:nvPicPr>
        <p:blipFill>
          <a:blip r:embed="rId2"/>
          <a:stretch>
            <a:fillRect/>
          </a:stretch>
        </p:blipFill>
        <p:spPr>
          <a:xfrm>
            <a:off x="8738991" y="4555440"/>
            <a:ext cx="3174917" cy="1777954"/>
          </a:xfrm>
          <a:prstGeom prst="rect">
            <a:avLst/>
          </a:prstGeom>
          <a:effectLst>
            <a:outerShdw blurRad="50800" dist="38100" dir="2700000" algn="tl" rotWithShape="0">
              <a:prstClr val="black">
                <a:alpha val="40000"/>
              </a:prstClr>
            </a:outerShdw>
            <a:softEdge rad="88900"/>
          </a:effectLst>
        </p:spPr>
      </p:pic>
    </p:spTree>
    <p:extLst>
      <p:ext uri="{BB962C8B-B14F-4D97-AF65-F5344CB8AC3E}">
        <p14:creationId xmlns:p14="http://schemas.microsoft.com/office/powerpoint/2010/main" val="31846009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1027815" y="269441"/>
            <a:ext cx="9704116" cy="1077229"/>
          </a:xfrm>
        </p:spPr>
        <p:txBody>
          <a:bodyPr>
            <a:normAutofit/>
          </a:bodyPr>
          <a:lstStyle/>
          <a:p>
            <a:r>
              <a:rPr lang="en-US" dirty="0"/>
              <a:t>Title IX Grievance Procedure: </a:t>
            </a:r>
            <a:br>
              <a:rPr lang="en-US" dirty="0"/>
            </a:br>
            <a:r>
              <a:rPr lang="en-US" dirty="0"/>
              <a:t>Consolidation of Complaints</a:t>
            </a:r>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027814" y="1176670"/>
            <a:ext cx="10143460" cy="5567500"/>
          </a:xfrm>
        </p:spPr>
        <p:txBody>
          <a:bodyPr>
            <a:normAutofit/>
          </a:bodyPr>
          <a:lstStyle/>
          <a:p>
            <a:pPr fontAlgn="base">
              <a:spcBef>
                <a:spcPts val="1200"/>
              </a:spcBef>
              <a:spcAft>
                <a:spcPts val="1200"/>
              </a:spcAft>
            </a:pPr>
            <a:r>
              <a:rPr lang="en-US" sz="1800" b="0" i="0" u="none" strike="noStrike" dirty="0">
                <a:effectLst/>
                <a:latin typeface="Arial" panose="020B0604020202020204" pitchFamily="34" charset="0"/>
              </a:rPr>
              <a:t>The School may consolidate complaints of sex discrimination against more than one respondent, or by more than one complainant against one or more respondents, or by one party against another party, when the allegations of sex discrimination arise out of the same facts or circumstances. </a:t>
            </a:r>
          </a:p>
          <a:p>
            <a:pPr fontAlgn="base">
              <a:spcBef>
                <a:spcPts val="1200"/>
              </a:spcBef>
              <a:spcAft>
                <a:spcPts val="1200"/>
              </a:spcAft>
            </a:pPr>
            <a:r>
              <a:rPr lang="en-US" sz="1800" b="0" i="0" u="none" strike="noStrike" dirty="0">
                <a:effectLst/>
                <a:latin typeface="Arial" panose="020B0604020202020204" pitchFamily="34" charset="0"/>
              </a:rPr>
              <a:t>The School is not permitted to consolidate complaints if consolidation would violate the Family Educational Rights and Privacy Act (“FERPA”). Consolidation would not violate FERPA when/if the School obtains prior written consent from the parents or eligible students (i.e. over the age of 18) to the disclosure of their education records to other parties. </a:t>
            </a:r>
          </a:p>
          <a:p>
            <a:pPr marL="0" indent="0" fontAlgn="base">
              <a:spcBef>
                <a:spcPts val="1200"/>
              </a:spcBef>
              <a:spcAft>
                <a:spcPts val="0"/>
              </a:spcAft>
              <a:buNone/>
            </a:pPr>
            <a:br>
              <a:rPr lang="en-US" sz="1300" dirty="0"/>
            </a:br>
            <a:endParaRPr lang="en-US" sz="1300" dirty="0"/>
          </a:p>
        </p:txBody>
      </p:sp>
    </p:spTree>
    <p:extLst>
      <p:ext uri="{BB962C8B-B14F-4D97-AF65-F5344CB8AC3E}">
        <p14:creationId xmlns:p14="http://schemas.microsoft.com/office/powerpoint/2010/main" val="7526415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1027815" y="269441"/>
            <a:ext cx="9704116" cy="1077229"/>
          </a:xfrm>
        </p:spPr>
        <p:txBody>
          <a:bodyPr>
            <a:normAutofit/>
          </a:bodyPr>
          <a:lstStyle/>
          <a:p>
            <a:r>
              <a:rPr lang="en-US" dirty="0"/>
              <a:t>Title IX Grievance Procedure: </a:t>
            </a:r>
            <a:br>
              <a:rPr lang="en-US" dirty="0"/>
            </a:br>
            <a:r>
              <a:rPr lang="en-US" dirty="0"/>
              <a:t>Investigation</a:t>
            </a:r>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027814" y="1176670"/>
            <a:ext cx="10143460" cy="5567500"/>
          </a:xfrm>
        </p:spPr>
        <p:txBody>
          <a:bodyPr>
            <a:normAutofit fontScale="92500" lnSpcReduction="20000"/>
          </a:bodyPr>
          <a:lstStyle/>
          <a:p>
            <a:pPr fontAlgn="base">
              <a:spcBef>
                <a:spcPts val="1200"/>
              </a:spcBef>
              <a:spcAft>
                <a:spcPts val="0"/>
              </a:spcAft>
            </a:pPr>
            <a:r>
              <a:rPr lang="en-US" sz="1600" b="0" i="0" u="none" strike="noStrike" dirty="0">
                <a:effectLst/>
                <a:latin typeface="Arial" panose="020B0604020202020204" pitchFamily="34" charset="0"/>
              </a:rPr>
              <a:t>The School must, through an assigned investigator (who can be the same as the Title IX Coordinator and Decisionmaker), accomplish the following: </a:t>
            </a:r>
          </a:p>
          <a:p>
            <a:pPr marL="742950" lvl="1" indent="-285750" rtl="0" fontAlgn="base">
              <a:spcBef>
                <a:spcPts val="0"/>
              </a:spcBef>
              <a:spcAft>
                <a:spcPts val="0"/>
              </a:spcAft>
              <a:buFont typeface="+mj-lt"/>
              <a:buAutoNum type="arabicPeriod"/>
            </a:pPr>
            <a:r>
              <a:rPr lang="en-US" sz="1600" b="0" i="0" u="none" strike="noStrike" dirty="0">
                <a:effectLst/>
                <a:latin typeface="Arial" panose="020B0604020202020204" pitchFamily="34" charset="0"/>
              </a:rPr>
              <a:t>Provide for adequate, reliable, and impartial investigation of complaints. The burden is on the School—not on the parties—to conduct an investigation that gathers sufficient evidence to determine whether sex discrimination occurred. </a:t>
            </a:r>
          </a:p>
          <a:p>
            <a:pPr marL="742950" lvl="1" indent="-285750" rtl="0" fontAlgn="base">
              <a:spcBef>
                <a:spcPts val="0"/>
              </a:spcBef>
              <a:spcAft>
                <a:spcPts val="0"/>
              </a:spcAft>
              <a:buFont typeface="+mj-lt"/>
              <a:buAutoNum type="arabicPeriod"/>
            </a:pPr>
            <a:r>
              <a:rPr lang="en-US" sz="1600" b="0" i="0" u="none" strike="noStrike" dirty="0">
                <a:effectLst/>
                <a:latin typeface="Arial" panose="020B0604020202020204" pitchFamily="34" charset="0"/>
              </a:rPr>
              <a:t>Provide an equal opportunity for the parties to present fact witnesses and other inculpatory and exculpatory evidence that are relevant and not otherwise impermissible. The School must review all evidence gathered through the investigation and determine what evidence is relevant and what evidence is impermissible regardless of relevance.</a:t>
            </a:r>
          </a:p>
          <a:p>
            <a:pPr marL="742950" lvl="1" indent="-285750" rtl="0" fontAlgn="base">
              <a:spcBef>
                <a:spcPts val="0"/>
              </a:spcBef>
              <a:spcAft>
                <a:spcPts val="0"/>
              </a:spcAft>
              <a:buFont typeface="+mj-lt"/>
              <a:buAutoNum type="arabicPeriod"/>
            </a:pPr>
            <a:r>
              <a:rPr lang="en-US" sz="1600" b="0" i="0" u="none" strike="noStrike" dirty="0">
                <a:effectLst/>
                <a:latin typeface="Arial" panose="020B0604020202020204" pitchFamily="34" charset="0"/>
              </a:rPr>
              <a:t>Provide each party with an equal opportunity to access the evidence that is relevant to the allegations of sex discrimination and not otherwise impermissible, in the following manner:  </a:t>
            </a:r>
          </a:p>
          <a:p>
            <a:pPr marL="1143000" lvl="2" indent="-228600" rtl="0" fontAlgn="base">
              <a:spcBef>
                <a:spcPts val="0"/>
              </a:spcBef>
              <a:spcAft>
                <a:spcPts val="0"/>
              </a:spcAft>
              <a:buFont typeface="+mj-lt"/>
              <a:buAutoNum type="arabicPeriod"/>
            </a:pPr>
            <a:r>
              <a:rPr lang="en-US" b="0" i="0" u="none" strike="noStrike" dirty="0">
                <a:effectLst/>
                <a:latin typeface="Arial" panose="020B0604020202020204" pitchFamily="34" charset="0"/>
              </a:rPr>
              <a:t>The School </a:t>
            </a:r>
            <a:r>
              <a:rPr lang="en-US" dirty="0">
                <a:latin typeface="Arial" panose="020B0604020202020204" pitchFamily="34" charset="0"/>
              </a:rPr>
              <a:t>must </a:t>
            </a:r>
            <a:r>
              <a:rPr lang="en-US" b="0" i="0" u="none" strike="noStrike" dirty="0">
                <a:effectLst/>
                <a:latin typeface="Arial" panose="020B0604020202020204" pitchFamily="34" charset="0"/>
              </a:rPr>
              <a:t>provide an equal opportunity to access either the relevant and not otherwise impermissible evidence, or an accurate description of this evidence. </a:t>
            </a:r>
          </a:p>
          <a:p>
            <a:pPr marL="1143000" lvl="2" indent="-228600" rtl="0" fontAlgn="base">
              <a:spcBef>
                <a:spcPts val="0"/>
              </a:spcBef>
              <a:spcAft>
                <a:spcPts val="0"/>
              </a:spcAft>
              <a:buFont typeface="+mj-lt"/>
              <a:buAutoNum type="arabicPeriod"/>
            </a:pPr>
            <a:r>
              <a:rPr lang="en-US" b="0" i="0" u="none" strike="noStrike" dirty="0">
                <a:effectLst/>
                <a:latin typeface="Arial" panose="020B0604020202020204" pitchFamily="34" charset="0"/>
              </a:rPr>
              <a:t>If the School provides a description of the evidence the School will provide the parties with an equal opportunity to access the relevant and not otherwise impermissible evidence upon the request of any party; </a:t>
            </a:r>
          </a:p>
          <a:p>
            <a:pPr marL="1143000" lvl="2" indent="-228600" rtl="0" fontAlgn="base">
              <a:spcBef>
                <a:spcPts val="0"/>
              </a:spcBef>
              <a:spcAft>
                <a:spcPts val="0"/>
              </a:spcAft>
              <a:buFont typeface="+mj-lt"/>
              <a:buAutoNum type="arabicPeriod"/>
            </a:pPr>
            <a:r>
              <a:rPr lang="en-US" b="0" i="0" u="none" strike="noStrike" dirty="0">
                <a:effectLst/>
                <a:latin typeface="Arial" panose="020B0604020202020204" pitchFamily="34" charset="0"/>
              </a:rPr>
              <a:t>The School must provide a reasonable opportunity to respond to the evidence or the accurate description of the evidence; and</a:t>
            </a:r>
          </a:p>
          <a:p>
            <a:pPr marL="1143000" lvl="2" indent="-228600" rtl="0" fontAlgn="base">
              <a:spcBef>
                <a:spcPts val="0"/>
              </a:spcBef>
              <a:spcAft>
                <a:spcPts val="1200"/>
              </a:spcAft>
              <a:buFont typeface="+mj-lt"/>
              <a:buAutoNum type="arabicPeriod"/>
            </a:pPr>
            <a:r>
              <a:rPr lang="en-US" b="0" i="0" u="none" strike="noStrike" dirty="0">
                <a:effectLst/>
                <a:latin typeface="Arial" panose="020B0604020202020204" pitchFamily="34" charset="0"/>
              </a:rPr>
              <a:t>The School must take reasonable steps to prevent and address the parties’ unauthorized disclosure of information and evidence obtained solely through the grievance procedures.</a:t>
            </a:r>
          </a:p>
          <a:p>
            <a:pPr marL="0" indent="0" fontAlgn="base">
              <a:spcBef>
                <a:spcPts val="1200"/>
              </a:spcBef>
              <a:spcAft>
                <a:spcPts val="0"/>
              </a:spcAft>
              <a:buNone/>
            </a:pPr>
            <a:br>
              <a:rPr lang="en-US" sz="1300" dirty="0"/>
            </a:br>
            <a:endParaRPr lang="en-US" sz="1300" dirty="0"/>
          </a:p>
        </p:txBody>
      </p:sp>
    </p:spTree>
    <p:extLst>
      <p:ext uri="{BB962C8B-B14F-4D97-AF65-F5344CB8AC3E}">
        <p14:creationId xmlns:p14="http://schemas.microsoft.com/office/powerpoint/2010/main" val="7154231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1027815" y="269441"/>
            <a:ext cx="9704116" cy="1077229"/>
          </a:xfrm>
        </p:spPr>
        <p:txBody>
          <a:bodyPr>
            <a:normAutofit/>
          </a:bodyPr>
          <a:lstStyle/>
          <a:p>
            <a:r>
              <a:rPr lang="en-US" dirty="0"/>
              <a:t>Title IX Grievance Procedure: </a:t>
            </a:r>
            <a:br>
              <a:rPr lang="en-US" dirty="0"/>
            </a:br>
            <a:r>
              <a:rPr lang="en-US" dirty="0"/>
              <a:t>Review of Evidence</a:t>
            </a:r>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027814" y="1176670"/>
            <a:ext cx="10143460" cy="6244856"/>
          </a:xfrm>
        </p:spPr>
        <p:txBody>
          <a:bodyPr>
            <a:normAutofit fontScale="92500" lnSpcReduction="20000"/>
          </a:bodyPr>
          <a:lstStyle/>
          <a:p>
            <a:pPr fontAlgn="base">
              <a:spcBef>
                <a:spcPts val="1200"/>
              </a:spcBef>
              <a:spcAft>
                <a:spcPts val="0"/>
              </a:spcAft>
            </a:pPr>
            <a:r>
              <a:rPr lang="en-US" sz="1400" b="0" i="0" u="none" strike="noStrike" dirty="0">
                <a:effectLst/>
                <a:latin typeface="Arial" panose="020B0604020202020204" pitchFamily="34" charset="0"/>
              </a:rPr>
              <a:t>The School must, through an assigned decisionmaker (who may be the same as the Title IX Coordinator and investigator), accomplish the following:</a:t>
            </a:r>
          </a:p>
          <a:p>
            <a:pPr lvl="1" fontAlgn="base">
              <a:spcBef>
                <a:spcPts val="0"/>
              </a:spcBef>
              <a:spcAft>
                <a:spcPts val="0"/>
              </a:spcAft>
            </a:pPr>
            <a:r>
              <a:rPr lang="en-US" sz="1400" b="0" i="0" u="none" strike="noStrike" dirty="0">
                <a:effectLst/>
                <a:latin typeface="Arial" panose="020B0604020202020204" pitchFamily="34" charset="0"/>
              </a:rPr>
              <a:t>Objectively evaluate all evidence that is relevant and not otherwise impermissible—including both inculpatory and exculpatory evidence. Credibility determinations will not be based on a person’s status as a complainant, respondent, or witness.</a:t>
            </a:r>
          </a:p>
          <a:p>
            <a:pPr marL="457200" lvl="1" indent="0" fontAlgn="base">
              <a:spcBef>
                <a:spcPts val="0"/>
              </a:spcBef>
              <a:spcAft>
                <a:spcPts val="0"/>
              </a:spcAft>
              <a:buNone/>
            </a:pPr>
            <a:endParaRPr lang="en-US" sz="1400" b="0" i="0" u="none" strike="noStrike" dirty="0">
              <a:effectLst/>
              <a:latin typeface="Arial" panose="020B0604020202020204" pitchFamily="34" charset="0"/>
            </a:endParaRPr>
          </a:p>
          <a:p>
            <a:pPr lvl="1" fontAlgn="base">
              <a:spcBef>
                <a:spcPts val="0"/>
              </a:spcBef>
              <a:spcAft>
                <a:spcPts val="0"/>
              </a:spcAft>
            </a:pPr>
            <a:r>
              <a:rPr lang="en-US" sz="1400" b="0" i="0" u="none" strike="noStrike" dirty="0">
                <a:effectLst/>
                <a:latin typeface="Arial" panose="020B0604020202020204" pitchFamily="34" charset="0"/>
              </a:rPr>
              <a:t>The following types of evidence, and questions seeking that evidence, are impermissible (i.e., will not be accessed or considered, except by the School as needed to determine whether one of the exceptions listed below applies; will not be disclosed; and will not otherwise be used), regardless of whether they are relevant:</a:t>
            </a:r>
          </a:p>
          <a:p>
            <a:pPr marL="1143000" lvl="2" indent="-228600" rtl="0" fontAlgn="base">
              <a:spcBef>
                <a:spcPts val="0"/>
              </a:spcBef>
              <a:spcAft>
                <a:spcPts val="0"/>
              </a:spcAft>
              <a:buFont typeface="+mj-lt"/>
              <a:buAutoNum type="arabicPeriod"/>
            </a:pPr>
            <a:r>
              <a:rPr lang="en-US" sz="1400" b="0" i="0" u="none" strike="noStrike" dirty="0">
                <a:effectLst/>
                <a:latin typeface="Arial" panose="020B0604020202020204" pitchFamily="34" charset="0"/>
              </a:rPr>
              <a:t>Evidence that is protected under a privilege recognized by Federal or State law or evidence provided to a confidential employee, unless the person to whom the privilege or confidentiality is owed has voluntarily waived the privilege or confidentiality;</a:t>
            </a:r>
          </a:p>
          <a:p>
            <a:pPr marL="1143000" lvl="2" indent="-228600" rtl="0" fontAlgn="base">
              <a:spcBef>
                <a:spcPts val="0"/>
              </a:spcBef>
              <a:spcAft>
                <a:spcPts val="0"/>
              </a:spcAft>
              <a:buFont typeface="+mj-lt"/>
              <a:buAutoNum type="arabicPeriod"/>
            </a:pPr>
            <a:r>
              <a:rPr lang="en-US" sz="1400" b="0" i="0" u="none" strike="noStrike" dirty="0">
                <a:effectLst/>
                <a:latin typeface="Arial" panose="020B0604020202020204" pitchFamily="34" charset="0"/>
              </a:rPr>
              <a:t>A party’s or witness’s records that are made or maintained by a physician, psychologist, or other recognized professional or paraprofessional in connection with the provision of treatment to the party or witness, unless the School obtains that party’s or witness’s voluntary, written consent for use in its grievance procedures; and</a:t>
            </a:r>
          </a:p>
          <a:p>
            <a:pPr marL="1143000" lvl="2" indent="-228600" rtl="0" fontAlgn="base">
              <a:spcBef>
                <a:spcPts val="0"/>
              </a:spcBef>
              <a:spcAft>
                <a:spcPts val="0"/>
              </a:spcAft>
              <a:buFont typeface="+mj-lt"/>
              <a:buAutoNum type="arabicPeriod"/>
            </a:pPr>
            <a:r>
              <a:rPr lang="en-US" sz="1400" b="0" i="0" u="none" strike="noStrike" dirty="0">
                <a:effectLst/>
                <a:latin typeface="Arial" panose="020B0604020202020204" pitchFamily="34" charset="0"/>
              </a:rPr>
              <a:t>Evidence that relates to the complainant’s sexual interests or prior sexual conduct, unless evidence about the complainant’s prior sexual conduct is offered to prove that someone other than the respondent committed the alleged conduct or is evidence about specific incidents of the complainant’s prior sexual conduct with the respondent that is offered to prove consent to the alleged sex-based harassment. The fact of prior consensual sexual conduct between the complainant and respondent does not by itself demonstrate or imply the complainant’s consent to the alleged sex-based harassment or preclude determination that sex-based harassment occurred.</a:t>
            </a:r>
          </a:p>
          <a:p>
            <a:pPr marL="914400" lvl="2" indent="0" rtl="0" fontAlgn="base">
              <a:spcBef>
                <a:spcPts val="0"/>
              </a:spcBef>
              <a:spcAft>
                <a:spcPts val="0"/>
              </a:spcAft>
              <a:buNone/>
            </a:pPr>
            <a:endParaRPr lang="en-US" sz="1400" b="0" i="0" u="none" strike="noStrike" dirty="0">
              <a:effectLst/>
              <a:latin typeface="Arial" panose="020B0604020202020204" pitchFamily="34" charset="0"/>
            </a:endParaRPr>
          </a:p>
          <a:p>
            <a:pPr lvl="1" fontAlgn="base">
              <a:spcBef>
                <a:spcPts val="0"/>
              </a:spcBef>
              <a:spcAft>
                <a:spcPts val="0"/>
              </a:spcAft>
            </a:pPr>
            <a:r>
              <a:rPr lang="en-US" sz="1400" b="0" i="0" u="none" strike="noStrike" dirty="0">
                <a:effectLst/>
                <a:latin typeface="Arial" panose="020B0604020202020204" pitchFamily="34" charset="0"/>
              </a:rPr>
              <a:t>The decisionmaker must be able to question parties and witnesses to adequately assess a party’s or witness’s credibility to the extent credibility is both in dispute and relevant to evaluating one or more allegations of sex discrimination. </a:t>
            </a:r>
          </a:p>
          <a:p>
            <a:pPr lvl="2" fontAlgn="base">
              <a:spcBef>
                <a:spcPts val="0"/>
              </a:spcBef>
              <a:spcAft>
                <a:spcPts val="0"/>
              </a:spcAft>
            </a:pPr>
            <a:r>
              <a:rPr lang="en-US" sz="1200" b="0" i="0" u="none" strike="noStrike" dirty="0">
                <a:effectLst/>
                <a:latin typeface="Arial" panose="020B0604020202020204" pitchFamily="34" charset="0"/>
              </a:rPr>
              <a:t>To accomplish this the decisionmaker may schedule interviews, as necessary, with a party or a witness to ask questions of the party or witness. If the investigator and the decisionmaker are the same individual, this can occur during the investigation phase. </a:t>
            </a:r>
          </a:p>
          <a:p>
            <a:pPr rtl="0" fontAlgn="base">
              <a:spcBef>
                <a:spcPts val="0"/>
              </a:spcBef>
              <a:spcAft>
                <a:spcPts val="1200"/>
              </a:spcAft>
              <a:buFont typeface="+mj-lt"/>
              <a:buAutoNum type="arabicPeriod"/>
            </a:pPr>
            <a:endParaRPr lang="en-US" sz="1300" b="0" i="0" u="none" strike="noStrike" dirty="0">
              <a:effectLst/>
              <a:latin typeface="Arial" panose="020B0604020202020204" pitchFamily="34" charset="0"/>
            </a:endParaRPr>
          </a:p>
          <a:p>
            <a:pPr marL="0" indent="0" fontAlgn="base">
              <a:spcBef>
                <a:spcPts val="1200"/>
              </a:spcBef>
              <a:spcAft>
                <a:spcPts val="0"/>
              </a:spcAft>
              <a:buNone/>
            </a:pPr>
            <a:br>
              <a:rPr lang="en-US" sz="1300" dirty="0"/>
            </a:br>
            <a:endParaRPr lang="en-US" sz="1300" dirty="0"/>
          </a:p>
        </p:txBody>
      </p:sp>
    </p:spTree>
    <p:extLst>
      <p:ext uri="{BB962C8B-B14F-4D97-AF65-F5344CB8AC3E}">
        <p14:creationId xmlns:p14="http://schemas.microsoft.com/office/powerpoint/2010/main" val="102501849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1027815" y="269441"/>
            <a:ext cx="9704116" cy="1077229"/>
          </a:xfrm>
        </p:spPr>
        <p:txBody>
          <a:bodyPr>
            <a:normAutofit/>
          </a:bodyPr>
          <a:lstStyle/>
          <a:p>
            <a:r>
              <a:rPr lang="en-US" dirty="0"/>
              <a:t>Title IX Grievance Procedure: </a:t>
            </a:r>
            <a:br>
              <a:rPr lang="en-US" dirty="0"/>
            </a:br>
            <a:r>
              <a:rPr lang="en-US" dirty="0"/>
              <a:t>Determination</a:t>
            </a:r>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027814" y="1176670"/>
            <a:ext cx="10143460" cy="6244856"/>
          </a:xfrm>
        </p:spPr>
        <p:txBody>
          <a:bodyPr>
            <a:normAutofit lnSpcReduction="10000"/>
          </a:bodyPr>
          <a:lstStyle/>
          <a:p>
            <a:pPr fontAlgn="base">
              <a:spcBef>
                <a:spcPts val="1200"/>
              </a:spcBef>
              <a:spcAft>
                <a:spcPts val="0"/>
              </a:spcAft>
            </a:pPr>
            <a:r>
              <a:rPr lang="en-US" sz="1100" b="0" i="0" u="none" strike="noStrike" dirty="0">
                <a:effectLst/>
                <a:latin typeface="Arial" panose="020B0604020202020204" pitchFamily="34" charset="0"/>
              </a:rPr>
              <a:t>Following an investigation and evaluation of all relevant and not otherwise impermissible evidence, the School’s decisionmaker will:</a:t>
            </a:r>
          </a:p>
          <a:p>
            <a:pPr marL="742950" lvl="1" indent="-285750" rtl="0" fontAlgn="base">
              <a:spcBef>
                <a:spcPts val="0"/>
              </a:spcBef>
              <a:spcAft>
                <a:spcPts val="0"/>
              </a:spcAft>
              <a:buFont typeface="+mj-lt"/>
              <a:buAutoNum type="arabicPeriod"/>
            </a:pPr>
            <a:r>
              <a:rPr lang="en-US" sz="1100" b="0" i="0" u="none" strike="noStrike" dirty="0">
                <a:effectLst/>
                <a:latin typeface="Arial" panose="020B0604020202020204" pitchFamily="34" charset="0"/>
              </a:rPr>
              <a:t>Use the preponderance of the evidence standard of proof, meaning based on the evidence it is “more likely than not” the allegations occurred, to determine whether sex discrimination occurred. The standard of proof requires the decisionmaker to evaluate relevant and not otherwise impermissible evidence for its persuasiveness.</a:t>
            </a:r>
          </a:p>
          <a:p>
            <a:pPr marL="742950" lvl="1" indent="-285750" rtl="0" fontAlgn="base">
              <a:spcBef>
                <a:spcPts val="0"/>
              </a:spcBef>
              <a:spcAft>
                <a:spcPts val="0"/>
              </a:spcAft>
              <a:buFont typeface="+mj-lt"/>
              <a:buAutoNum type="arabicPeriod"/>
            </a:pPr>
            <a:r>
              <a:rPr lang="en-US" sz="1100" b="0" i="0" u="none" strike="noStrike" dirty="0">
                <a:effectLst/>
                <a:latin typeface="Arial" panose="020B0604020202020204" pitchFamily="34" charset="0"/>
              </a:rPr>
              <a:t>If the decisionmaker is not persuaded under the applicable standard by the evidence that sex discrimination occurred, whatever the quantity of the evidence is, the decisionmaker will not determine that sex discrimination occurred.</a:t>
            </a:r>
          </a:p>
          <a:p>
            <a:pPr marL="457200" lvl="1" indent="0" rtl="0" fontAlgn="base">
              <a:spcBef>
                <a:spcPts val="0"/>
              </a:spcBef>
              <a:spcAft>
                <a:spcPts val="0"/>
              </a:spcAft>
              <a:buNone/>
            </a:pPr>
            <a:endParaRPr lang="en-US" sz="1100" b="0" i="0" u="none" strike="noStrike" dirty="0">
              <a:effectLst/>
              <a:latin typeface="Arial" panose="020B0604020202020204" pitchFamily="34" charset="0"/>
            </a:endParaRPr>
          </a:p>
          <a:p>
            <a:pPr fontAlgn="base">
              <a:spcBef>
                <a:spcPts val="0"/>
              </a:spcBef>
              <a:spcAft>
                <a:spcPts val="0"/>
              </a:spcAft>
            </a:pPr>
            <a:r>
              <a:rPr lang="en-US" sz="1100" b="0" i="0" u="none" strike="noStrike" dirty="0">
                <a:effectLst/>
                <a:latin typeface="Arial" panose="020B0604020202020204" pitchFamily="34" charset="0"/>
              </a:rPr>
              <a:t>The School will:</a:t>
            </a:r>
          </a:p>
          <a:p>
            <a:pPr marL="742950" lvl="1" indent="-285750" rtl="0" fontAlgn="base">
              <a:spcBef>
                <a:spcPts val="0"/>
              </a:spcBef>
              <a:spcAft>
                <a:spcPts val="0"/>
              </a:spcAft>
              <a:buFont typeface="+mj-lt"/>
              <a:buAutoNum type="arabicPeriod"/>
            </a:pPr>
            <a:r>
              <a:rPr lang="en-US" sz="1100" b="0" i="0" u="none" strike="noStrike" dirty="0">
                <a:effectLst/>
                <a:latin typeface="Arial" panose="020B0604020202020204" pitchFamily="34" charset="0"/>
              </a:rPr>
              <a:t>Notify the parties in writing of the determination whether sex discrimination occurred under Title IX including the rationale for such determination, and the procedures and permissible bases for the complainant and respondent to appeal, if applicable;</a:t>
            </a:r>
          </a:p>
          <a:p>
            <a:pPr marL="742950" lvl="1" indent="-285750" rtl="0" fontAlgn="base">
              <a:spcBef>
                <a:spcPts val="0"/>
              </a:spcBef>
              <a:spcAft>
                <a:spcPts val="0"/>
              </a:spcAft>
              <a:buFont typeface="+mj-lt"/>
              <a:buAutoNum type="arabicPeriod"/>
            </a:pPr>
            <a:r>
              <a:rPr lang="en-US" sz="1100" b="0" i="0" u="none" strike="noStrike" dirty="0">
                <a:effectLst/>
                <a:latin typeface="Arial" panose="020B0604020202020204" pitchFamily="34" charset="0"/>
              </a:rPr>
              <a:t>Not impose discipline on a respondent for sex discrimination prohibited by Title IX unless there is a determination at the conclusion of the grievance procedures that the respondent engaged in prohibited sex discrimination. </a:t>
            </a:r>
          </a:p>
          <a:p>
            <a:pPr marL="457200" lvl="1" indent="0" rtl="0" fontAlgn="base">
              <a:spcBef>
                <a:spcPts val="0"/>
              </a:spcBef>
              <a:spcAft>
                <a:spcPts val="0"/>
              </a:spcAft>
              <a:buNone/>
            </a:pPr>
            <a:endParaRPr lang="en-US" sz="1100" b="0" i="0" u="none" strike="noStrike" dirty="0">
              <a:effectLst/>
              <a:latin typeface="Arial" panose="020B0604020202020204" pitchFamily="34" charset="0"/>
            </a:endParaRPr>
          </a:p>
          <a:p>
            <a:pPr fontAlgn="base">
              <a:spcBef>
                <a:spcPts val="0"/>
              </a:spcBef>
              <a:spcAft>
                <a:spcPts val="0"/>
              </a:spcAft>
            </a:pPr>
            <a:r>
              <a:rPr lang="en-US" sz="1100" b="0" i="0" u="none" strike="noStrike" dirty="0">
                <a:effectLst/>
                <a:latin typeface="Arial" panose="020B0604020202020204" pitchFamily="34" charset="0"/>
              </a:rPr>
              <a:t>If there is a determination that sex discrimination occurred, the Title IX Coordinator will, as appropriate:</a:t>
            </a:r>
          </a:p>
          <a:p>
            <a:pPr marL="742950" lvl="1" indent="-285750" rtl="0" fontAlgn="base">
              <a:spcBef>
                <a:spcPts val="0"/>
              </a:spcBef>
              <a:spcAft>
                <a:spcPts val="0"/>
              </a:spcAft>
              <a:buFont typeface="+mj-lt"/>
              <a:buAutoNum type="arabicPeriod"/>
            </a:pPr>
            <a:r>
              <a:rPr lang="en-US" sz="1100" b="0" i="0" u="none" strike="noStrike" dirty="0">
                <a:effectLst/>
                <a:latin typeface="Arial" panose="020B0604020202020204" pitchFamily="34" charset="0"/>
              </a:rPr>
              <a:t>Coordinate the provision and implementation of remedies to a complainant and other people the School identifies as having had equal access to the School’s education program or activity limited or denied by sex discrimination;</a:t>
            </a:r>
          </a:p>
          <a:p>
            <a:pPr marL="742950" lvl="1" indent="-285750" rtl="0" fontAlgn="base">
              <a:spcBef>
                <a:spcPts val="0"/>
              </a:spcBef>
              <a:spcAft>
                <a:spcPts val="0"/>
              </a:spcAft>
              <a:buFont typeface="+mj-lt"/>
              <a:buAutoNum type="arabicPeriod"/>
            </a:pPr>
            <a:r>
              <a:rPr lang="en-US" sz="1100" b="0" i="0" u="none" strike="noStrike" dirty="0">
                <a:effectLst/>
                <a:latin typeface="Arial" panose="020B0604020202020204" pitchFamily="34" charset="0"/>
              </a:rPr>
              <a:t>Coordinate the imposition of any disciplinary sanctions on a respondent, including notification to the complainant of any such disciplinary sanctions; and</a:t>
            </a:r>
          </a:p>
          <a:p>
            <a:pPr marL="742950" lvl="1" indent="-285750" rtl="0" fontAlgn="base">
              <a:spcBef>
                <a:spcPts val="0"/>
              </a:spcBef>
              <a:spcAft>
                <a:spcPts val="0"/>
              </a:spcAft>
              <a:buFont typeface="+mj-lt"/>
              <a:buAutoNum type="arabicPeriod"/>
            </a:pPr>
            <a:r>
              <a:rPr lang="en-US" sz="1100" b="0" i="0" u="none" strike="noStrike" dirty="0">
                <a:effectLst/>
                <a:latin typeface="Arial" panose="020B0604020202020204" pitchFamily="34" charset="0"/>
              </a:rPr>
              <a:t>Take other appropriate prompt and effective steps to ensure that sex discrimination does not continue or recur within the School’s education program or activity.  </a:t>
            </a:r>
          </a:p>
          <a:p>
            <a:pPr marL="457200" lvl="1" indent="0" rtl="0" fontAlgn="base">
              <a:spcBef>
                <a:spcPts val="0"/>
              </a:spcBef>
              <a:spcAft>
                <a:spcPts val="0"/>
              </a:spcAft>
              <a:buNone/>
            </a:pPr>
            <a:endParaRPr lang="en-US" sz="1100" b="0" i="0" u="none" strike="noStrike" dirty="0">
              <a:effectLst/>
              <a:latin typeface="Arial" panose="020B0604020202020204" pitchFamily="34" charset="0"/>
            </a:endParaRPr>
          </a:p>
          <a:p>
            <a:pPr fontAlgn="base">
              <a:spcBef>
                <a:spcPts val="0"/>
              </a:spcBef>
              <a:spcAft>
                <a:spcPts val="1200"/>
              </a:spcAft>
            </a:pPr>
            <a:r>
              <a:rPr lang="en-US" sz="1100" b="0" i="0" u="none" strike="noStrike" dirty="0">
                <a:effectLst/>
                <a:latin typeface="Arial" panose="020B0604020202020204" pitchFamily="34" charset="0"/>
              </a:rPr>
              <a:t>The School </a:t>
            </a:r>
            <a:r>
              <a:rPr lang="en-US" sz="1100" dirty="0">
                <a:latin typeface="Arial" panose="020B0604020202020204" pitchFamily="34" charset="0"/>
              </a:rPr>
              <a:t>must </a:t>
            </a:r>
            <a:r>
              <a:rPr lang="en-US" sz="1100" b="0" i="0" u="none" strike="noStrike" dirty="0">
                <a:effectLst/>
                <a:latin typeface="Arial" panose="020B0604020202020204" pitchFamily="34" charset="0"/>
              </a:rPr>
              <a:t>comply with the grievance procedures before the imposition of any disciplinary sanctions against a respondent. If emergency removal is necessary, see below for Emergency Removal requirements.   </a:t>
            </a:r>
          </a:p>
          <a:p>
            <a:pPr fontAlgn="base">
              <a:spcBef>
                <a:spcPts val="1200"/>
              </a:spcBef>
              <a:spcAft>
                <a:spcPts val="0"/>
              </a:spcAft>
            </a:pPr>
            <a:r>
              <a:rPr lang="en-US" sz="1100" b="0" i="0" u="none" strike="noStrike" dirty="0">
                <a:effectLst/>
                <a:latin typeface="Arial" panose="020B0604020202020204" pitchFamily="34" charset="0"/>
              </a:rPr>
              <a:t>The School may discipline a party, witness, or other for making a false statement during the grievance procedures, except the School will not discipline a party, witness, or others participating in the grievance procedures for making a false statement or for engaging in consensual sexual conduct based solely on the determination whether sex discrimination occurred.</a:t>
            </a:r>
          </a:p>
          <a:p>
            <a:pPr marL="0" indent="0" rtl="0" fontAlgn="base">
              <a:spcBef>
                <a:spcPts val="0"/>
              </a:spcBef>
              <a:spcAft>
                <a:spcPts val="1200"/>
              </a:spcAft>
              <a:buNone/>
            </a:pPr>
            <a:endParaRPr lang="en-US" sz="1300" b="0" i="0" u="none" strike="noStrike" dirty="0">
              <a:effectLst/>
              <a:latin typeface="Arial" panose="020B0604020202020204" pitchFamily="34" charset="0"/>
            </a:endParaRPr>
          </a:p>
          <a:p>
            <a:pPr marL="0" indent="0" fontAlgn="base">
              <a:spcBef>
                <a:spcPts val="1200"/>
              </a:spcBef>
              <a:spcAft>
                <a:spcPts val="0"/>
              </a:spcAft>
              <a:buNone/>
            </a:pPr>
            <a:br>
              <a:rPr lang="en-US" sz="1300" dirty="0"/>
            </a:br>
            <a:endParaRPr lang="en-US" sz="1300" dirty="0"/>
          </a:p>
        </p:txBody>
      </p:sp>
    </p:spTree>
    <p:extLst>
      <p:ext uri="{BB962C8B-B14F-4D97-AF65-F5344CB8AC3E}">
        <p14:creationId xmlns:p14="http://schemas.microsoft.com/office/powerpoint/2010/main" val="1363065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1027815" y="269441"/>
            <a:ext cx="9704116" cy="1077229"/>
          </a:xfrm>
        </p:spPr>
        <p:txBody>
          <a:bodyPr>
            <a:normAutofit/>
          </a:bodyPr>
          <a:lstStyle/>
          <a:p>
            <a:r>
              <a:rPr lang="en-US" dirty="0"/>
              <a:t>Title IX Grievance Procedure: </a:t>
            </a:r>
            <a:br>
              <a:rPr lang="en-US" dirty="0"/>
            </a:br>
            <a:r>
              <a:rPr lang="en-US" dirty="0"/>
              <a:t>Disciplinary Sanctions and Remedies</a:t>
            </a:r>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027814" y="1176670"/>
            <a:ext cx="10143460" cy="6244856"/>
          </a:xfrm>
        </p:spPr>
        <p:txBody>
          <a:bodyPr>
            <a:normAutofit/>
          </a:bodyPr>
          <a:lstStyle/>
          <a:p>
            <a:pPr fontAlgn="base">
              <a:spcBef>
                <a:spcPts val="1200"/>
              </a:spcBef>
              <a:spcAft>
                <a:spcPts val="1200"/>
              </a:spcAft>
            </a:pPr>
            <a:r>
              <a:rPr lang="en-US" sz="1800" b="0" i="0" u="none" strike="noStrike" dirty="0">
                <a:effectLst/>
                <a:latin typeface="Arial" panose="020B0604020202020204" pitchFamily="34" charset="0"/>
              </a:rPr>
              <a:t>Following a determination that sex discrimination occurred, the School may impose disciplinary sanctions, the School’s policy must include a range of possible discipline (i.e. which may include sanctions ranging from a formal reprimand up to and including expulsion from School for students or termination of employment for employees). </a:t>
            </a:r>
          </a:p>
          <a:p>
            <a:pPr fontAlgn="base">
              <a:spcBef>
                <a:spcPts val="1200"/>
              </a:spcBef>
              <a:spcAft>
                <a:spcPts val="1200"/>
              </a:spcAft>
            </a:pPr>
            <a:r>
              <a:rPr lang="en-US" sz="1800" b="0" i="0" u="none" strike="noStrike" dirty="0">
                <a:effectLst/>
                <a:latin typeface="Arial" panose="020B0604020202020204" pitchFamily="34" charset="0"/>
              </a:rPr>
              <a:t>The School must also provide remedies, which may include a range of actions including, without limitation, modifications of policies, discipline, required training, schedule changes, no-contact requirements, forced transfers, or the same individualized services utilized as Supportive Measures. However, remedies need not be non-disciplinary or non-punitive and need not avoid burdening the respondent if a determination finds a respondent responsible.  </a:t>
            </a:r>
          </a:p>
          <a:p>
            <a:pPr fontAlgn="base">
              <a:spcBef>
                <a:spcPts val="1200"/>
              </a:spcBef>
              <a:spcAft>
                <a:spcPts val="0"/>
              </a:spcAft>
            </a:pPr>
            <a:r>
              <a:rPr lang="en-US" sz="1800" b="0" i="0" u="none" strike="noStrike" dirty="0">
                <a:effectLst/>
                <a:latin typeface="Arial" panose="020B0604020202020204" pitchFamily="34" charset="0"/>
              </a:rPr>
              <a:t>Any suspensions or expulsions implemented or recommended by the decisionmaker shall be subject to the additional requirements imposed by School policies and state law, including under C.R.S. 22-33-105 and 106. </a:t>
            </a:r>
          </a:p>
          <a:p>
            <a:pPr marL="0" indent="0" rtl="0" fontAlgn="base">
              <a:spcBef>
                <a:spcPts val="0"/>
              </a:spcBef>
              <a:spcAft>
                <a:spcPts val="1200"/>
              </a:spcAft>
              <a:buNone/>
            </a:pPr>
            <a:endParaRPr lang="en-US" sz="1300" b="0" i="0" u="none" strike="noStrike" dirty="0">
              <a:effectLst/>
              <a:latin typeface="Arial" panose="020B0604020202020204" pitchFamily="34" charset="0"/>
            </a:endParaRPr>
          </a:p>
          <a:p>
            <a:pPr marL="0" indent="0" fontAlgn="base">
              <a:spcBef>
                <a:spcPts val="1200"/>
              </a:spcBef>
              <a:spcAft>
                <a:spcPts val="0"/>
              </a:spcAft>
              <a:buNone/>
            </a:pPr>
            <a:br>
              <a:rPr lang="en-US" sz="1300" dirty="0"/>
            </a:br>
            <a:endParaRPr lang="en-US" sz="1300" dirty="0"/>
          </a:p>
        </p:txBody>
      </p:sp>
    </p:spTree>
    <p:extLst>
      <p:ext uri="{BB962C8B-B14F-4D97-AF65-F5344CB8AC3E}">
        <p14:creationId xmlns:p14="http://schemas.microsoft.com/office/powerpoint/2010/main" val="229460596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1027815" y="269441"/>
            <a:ext cx="9704116" cy="1077229"/>
          </a:xfrm>
        </p:spPr>
        <p:txBody>
          <a:bodyPr>
            <a:normAutofit/>
          </a:bodyPr>
          <a:lstStyle/>
          <a:p>
            <a:r>
              <a:rPr lang="en-US" dirty="0"/>
              <a:t>Title IX Grievance Procedure: </a:t>
            </a:r>
            <a:br>
              <a:rPr lang="en-US" dirty="0"/>
            </a:br>
            <a:r>
              <a:rPr lang="en-US" dirty="0"/>
              <a:t>Emergency Removals </a:t>
            </a:r>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027814" y="1176670"/>
            <a:ext cx="10143460" cy="6244856"/>
          </a:xfrm>
        </p:spPr>
        <p:txBody>
          <a:bodyPr>
            <a:normAutofit/>
          </a:bodyPr>
          <a:lstStyle/>
          <a:p>
            <a:pPr fontAlgn="base">
              <a:spcBef>
                <a:spcPts val="0"/>
              </a:spcBef>
              <a:spcAft>
                <a:spcPts val="0"/>
              </a:spcAft>
            </a:pPr>
            <a:r>
              <a:rPr lang="en-US" sz="1800" b="0" i="0" u="none" strike="noStrike" dirty="0">
                <a:effectLst/>
                <a:latin typeface="Arial" panose="020B0604020202020204" pitchFamily="34" charset="0"/>
              </a:rPr>
              <a:t>The School may remove a respondent from the School’s education program or activity on an emergency basis, provided that the School undertakes an individualized safety and risk analysis, determines that an imminent and serious threat to the health or safety of a complainant or any students, employees, or other persons arising from the allegations of sex discrimination justifies removal, and provides the respondent with notice and an opportunity to challenge the decision immediately following the removal. Any removal of a student with a disability must only be done in compliance with Individuals with Disabilities Education Act, 20 U.S.C. 1400 et seq., and Section 504 of the Rehabilitation Act of 1973, 29 U.S.C. 794. </a:t>
            </a:r>
          </a:p>
          <a:p>
            <a:pPr marL="0" indent="0" fontAlgn="base">
              <a:spcBef>
                <a:spcPts val="0"/>
              </a:spcBef>
              <a:spcAft>
                <a:spcPts val="0"/>
              </a:spcAft>
              <a:buNone/>
            </a:pPr>
            <a:endParaRPr lang="en-US" sz="1800" b="0" i="0" u="none" strike="noStrike" dirty="0">
              <a:effectLst/>
              <a:latin typeface="Arial" panose="020B0604020202020204" pitchFamily="34" charset="0"/>
            </a:endParaRPr>
          </a:p>
          <a:p>
            <a:pPr fontAlgn="base">
              <a:spcBef>
                <a:spcPts val="0"/>
              </a:spcBef>
              <a:spcAft>
                <a:spcPts val="0"/>
              </a:spcAft>
            </a:pPr>
            <a:r>
              <a:rPr lang="en-US" sz="1800" b="0" i="0" u="none" strike="noStrike" dirty="0">
                <a:effectLst/>
                <a:latin typeface="Arial" panose="020B0604020202020204" pitchFamily="34" charset="0"/>
              </a:rPr>
              <a:t>The school may, in its discretion, place an employee respondent on administrative leave from employment responsibilities during the pendency of the School’s grievance procedure.</a:t>
            </a:r>
          </a:p>
          <a:p>
            <a:pPr marL="0" indent="0" rtl="0" fontAlgn="base">
              <a:spcBef>
                <a:spcPts val="0"/>
              </a:spcBef>
              <a:spcAft>
                <a:spcPts val="1200"/>
              </a:spcAft>
              <a:buNone/>
            </a:pPr>
            <a:endParaRPr lang="en-US" sz="1300" b="0" i="0" u="none" strike="noStrike" dirty="0">
              <a:effectLst/>
              <a:latin typeface="Arial" panose="020B0604020202020204" pitchFamily="34" charset="0"/>
            </a:endParaRPr>
          </a:p>
          <a:p>
            <a:pPr marL="0" indent="0" fontAlgn="base">
              <a:spcBef>
                <a:spcPts val="1200"/>
              </a:spcBef>
              <a:spcAft>
                <a:spcPts val="0"/>
              </a:spcAft>
              <a:buNone/>
            </a:pPr>
            <a:br>
              <a:rPr lang="en-US" sz="1300" dirty="0"/>
            </a:br>
            <a:endParaRPr lang="en-US" sz="1300" dirty="0"/>
          </a:p>
        </p:txBody>
      </p:sp>
    </p:spTree>
    <p:extLst>
      <p:ext uri="{BB962C8B-B14F-4D97-AF65-F5344CB8AC3E}">
        <p14:creationId xmlns:p14="http://schemas.microsoft.com/office/powerpoint/2010/main" val="391772756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1027815" y="269441"/>
            <a:ext cx="9704116" cy="1077229"/>
          </a:xfrm>
        </p:spPr>
        <p:txBody>
          <a:bodyPr>
            <a:normAutofit/>
          </a:bodyPr>
          <a:lstStyle/>
          <a:p>
            <a:r>
              <a:rPr lang="en-US" dirty="0"/>
              <a:t>Title IX Grievance Procedure: </a:t>
            </a:r>
            <a:br>
              <a:rPr lang="en-US" dirty="0"/>
            </a:br>
            <a:r>
              <a:rPr lang="en-US" dirty="0"/>
              <a:t>Appeals</a:t>
            </a:r>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027814" y="1176670"/>
            <a:ext cx="10143460" cy="6244856"/>
          </a:xfrm>
        </p:spPr>
        <p:txBody>
          <a:bodyPr>
            <a:normAutofit fontScale="92500" lnSpcReduction="20000"/>
          </a:bodyPr>
          <a:lstStyle/>
          <a:p>
            <a:pPr fontAlgn="base">
              <a:spcBef>
                <a:spcPts val="1200"/>
              </a:spcBef>
              <a:spcAft>
                <a:spcPts val="0"/>
              </a:spcAft>
            </a:pPr>
            <a:r>
              <a:rPr lang="en-US" sz="1500" b="0" i="0" u="none" strike="noStrike" dirty="0">
                <a:effectLst/>
                <a:latin typeface="Arial" panose="020B0604020202020204" pitchFamily="34" charset="0"/>
              </a:rPr>
              <a:t>Appeals from a determination must be provided to the extent appeals are typically provided by the School for similar proceedings (including without limitation proceedings relating to other forms of discrimination or grievances); under the School’s policies regarding school discipline, for any disciplinary sanctions; or if required by law. For example if the determination results in an expulsion then the respondent will have the opportunity for a hearing and an appeal from that hearing and decision consistent with C.R.S. 22-33-106. </a:t>
            </a:r>
          </a:p>
          <a:p>
            <a:pPr fontAlgn="base">
              <a:spcBef>
                <a:spcPts val="0"/>
              </a:spcBef>
              <a:spcAft>
                <a:spcPts val="0"/>
              </a:spcAft>
            </a:pPr>
            <a:r>
              <a:rPr lang="en-US" sz="1500" b="0" i="0" u="none" strike="noStrike" dirty="0">
                <a:effectLst/>
                <a:latin typeface="Arial" panose="020B0604020202020204" pitchFamily="34" charset="0"/>
              </a:rPr>
              <a:t>Dismissals may be appealed on the following bases:  </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Procedural irregularity that would change the outcome;  </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New evidence that would change the outcome and that was not reasonably available when the dismissal was made; or  </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The Title IX Coordinator, investigator, or decisionmaker had a conflict of interest or bias for or against complainants or respondents generally or the individual complainant or respondent that would change the outcome. </a:t>
            </a:r>
          </a:p>
          <a:p>
            <a:pPr fontAlgn="base">
              <a:spcBef>
                <a:spcPts val="0"/>
              </a:spcBef>
              <a:spcAft>
                <a:spcPts val="0"/>
              </a:spcAft>
            </a:pPr>
            <a:r>
              <a:rPr lang="en-US" sz="1500" b="0" i="0" u="none" strike="noStrike" dirty="0">
                <a:effectLst/>
                <a:latin typeface="Arial" panose="020B0604020202020204" pitchFamily="34" charset="0"/>
              </a:rPr>
              <a:t>If a dismissal is appealed, the School will:  </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Assign an appeals officer;</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Notify the parties of any appeal, including notice of the allegations, if notice was not previously provided to the respondent;  </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Implement appeal procedures equally for the parties;  </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Ensure that the appeals officer for the appeal did not take part in an investigation of the allegations or dismissal of the complaint;  </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Ensure that the appeals officer for the appeal has been trained consistent with the Title IX regulations;</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Provide the parties a reasonable and equal opportunity to make a statement in support of, or challenging, the outcome; and  </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Notify the parties of the result of the appeal and the rationale for the result. </a:t>
            </a:r>
          </a:p>
          <a:p>
            <a:pPr fontAlgn="base">
              <a:spcBef>
                <a:spcPts val="0"/>
              </a:spcBef>
              <a:spcAft>
                <a:spcPts val="1200"/>
              </a:spcAft>
            </a:pPr>
            <a:r>
              <a:rPr lang="en-US" sz="1500" b="0" i="0" u="none" strike="noStrike" dirty="0">
                <a:effectLst/>
                <a:latin typeface="Arial" panose="020B0604020202020204" pitchFamily="34" charset="0"/>
              </a:rPr>
              <a:t>The individual(s) reviewing and deciding an appeal, referred to as Appeals Officers, must not be the same as the Title IX Coordinator, investigator, or decisionmaker, and must be free from conflict of interest or bias.  </a:t>
            </a:r>
          </a:p>
          <a:p>
            <a:pPr marL="0" indent="0" rtl="0" fontAlgn="base">
              <a:spcBef>
                <a:spcPts val="0"/>
              </a:spcBef>
              <a:spcAft>
                <a:spcPts val="1200"/>
              </a:spcAft>
              <a:buNone/>
            </a:pPr>
            <a:endParaRPr lang="en-US" sz="1300" b="0" i="0" u="none" strike="noStrike" dirty="0">
              <a:effectLst/>
              <a:latin typeface="Arial" panose="020B0604020202020204" pitchFamily="34" charset="0"/>
            </a:endParaRPr>
          </a:p>
          <a:p>
            <a:pPr marL="0" indent="0" fontAlgn="base">
              <a:spcBef>
                <a:spcPts val="1200"/>
              </a:spcBef>
              <a:spcAft>
                <a:spcPts val="0"/>
              </a:spcAft>
              <a:buNone/>
            </a:pPr>
            <a:br>
              <a:rPr lang="en-US" sz="1300" dirty="0"/>
            </a:br>
            <a:endParaRPr lang="en-US" sz="1300" dirty="0"/>
          </a:p>
        </p:txBody>
      </p:sp>
    </p:spTree>
    <p:extLst>
      <p:ext uri="{BB962C8B-B14F-4D97-AF65-F5344CB8AC3E}">
        <p14:creationId xmlns:p14="http://schemas.microsoft.com/office/powerpoint/2010/main" val="186220126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1027815" y="269441"/>
            <a:ext cx="9704116" cy="1077229"/>
          </a:xfrm>
        </p:spPr>
        <p:txBody>
          <a:bodyPr>
            <a:normAutofit/>
          </a:bodyPr>
          <a:lstStyle/>
          <a:p>
            <a:r>
              <a:rPr lang="en-US" dirty="0"/>
              <a:t>Title IX Grievance Procedure: </a:t>
            </a:r>
            <a:br>
              <a:rPr lang="en-US" dirty="0"/>
            </a:br>
            <a:r>
              <a:rPr lang="en-US" dirty="0"/>
              <a:t>Privacy and Confidentiality</a:t>
            </a:r>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027814" y="1176670"/>
            <a:ext cx="10143460" cy="6244856"/>
          </a:xfrm>
        </p:spPr>
        <p:txBody>
          <a:bodyPr>
            <a:normAutofit/>
          </a:bodyPr>
          <a:lstStyle/>
          <a:p>
            <a:pPr fontAlgn="base">
              <a:spcBef>
                <a:spcPts val="1200"/>
              </a:spcBef>
              <a:spcAft>
                <a:spcPts val="0"/>
              </a:spcAft>
            </a:pPr>
            <a:r>
              <a:rPr lang="en-US" sz="1300" b="0" i="0" u="none" strike="noStrike" dirty="0">
                <a:effectLst/>
                <a:latin typeface="Arial" panose="020B0604020202020204" pitchFamily="34" charset="0"/>
              </a:rPr>
              <a:t>The School must take reasonable steps to protect the privacy of the parties and witnesses during its grievance procedures. These steps will not restrict the ability of the parties to obtain and present evidence, including by speaking to witnesses; consult with their family members, confidential resources, or advisors; or otherwise prepare for or participate in the grievance procedures. The parties are reminded that retaliation is prohibited, including against witnesses.</a:t>
            </a:r>
          </a:p>
          <a:p>
            <a:pPr fontAlgn="base">
              <a:spcBef>
                <a:spcPts val="0"/>
              </a:spcBef>
              <a:spcAft>
                <a:spcPts val="0"/>
              </a:spcAft>
            </a:pPr>
            <a:r>
              <a:rPr lang="en-US" sz="1300" b="0" i="0" u="none" strike="noStrike" dirty="0">
                <a:effectLst/>
                <a:latin typeface="Arial" panose="020B0604020202020204" pitchFamily="34" charset="0"/>
              </a:rPr>
              <a:t>The School must not disclose personally identifiable information obtained in the course of complying with this part, except in the following circumstances:</a:t>
            </a: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When the School has obtained prior written consent from a person with the legal right to consent to the disclosure;</a:t>
            </a: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When the information is disclosed to a parent, guardian, or other authorized legal representative with the legal right to receive disclosures on behalf of the person whose personally identifiable information is at issue;</a:t>
            </a: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To carry out the purposes of this part, including action taken to address conduct that reasonably may constitute sex discrimination under Title IX in the School’s education program or activity;</a:t>
            </a: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As required by Federal law, Federal regulations, or the terms and conditions of a Federal award, including a grant award or other funding agreement; or</a:t>
            </a: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To the extent such disclosures are not otherwise in conflict with Title IX or this part, when required by State or local law or when permitted under FERPA, 20 U.S.C. 1232g, or its implementing regulations, 34 CFR part 99. </a:t>
            </a:r>
          </a:p>
          <a:p>
            <a:pPr marL="1206500" lvl="2" indent="-285750" fontAlgn="base">
              <a:spcBef>
                <a:spcPts val="0"/>
              </a:spcBef>
              <a:spcAft>
                <a:spcPts val="0"/>
              </a:spcAft>
            </a:pPr>
            <a:r>
              <a:rPr lang="en-US" sz="1300" b="0" i="0" u="none" strike="noStrike" dirty="0">
                <a:effectLst/>
                <a:latin typeface="Arial" panose="020B0604020202020204" pitchFamily="34" charset="0"/>
              </a:rPr>
              <a:t>In the context of disciplinary proceedings, the federal Department of Education has previously recognized that under FERPA, “a parent (or eligible student) has a right to inspect and review any witness statement that is directly related to the student, even if that statement contains information that is also directly related to another student, if the information cannot be segregated and redacted without destroying its meaning.” U.S. </a:t>
            </a:r>
            <a:r>
              <a:rPr lang="en-US" sz="1300" b="0" i="0" u="none" strike="noStrike" dirty="0" err="1">
                <a:effectLst/>
                <a:latin typeface="Arial" panose="020B0604020202020204" pitchFamily="34" charset="0"/>
              </a:rPr>
              <a:t>Dep’t</a:t>
            </a:r>
            <a:r>
              <a:rPr lang="en-US" sz="1300" b="0" i="0" u="none" strike="noStrike" dirty="0">
                <a:effectLst/>
                <a:latin typeface="Arial" panose="020B0604020202020204" pitchFamily="34" charset="0"/>
              </a:rPr>
              <a:t> of Educ., Office of Planning, Evaluation, and Policy Development, Final Regulations, Family Educational Rights and Privacy, 73 FR 74806, 74832–33 (Dec. 9, 2008). </a:t>
            </a:r>
          </a:p>
          <a:p>
            <a:pPr marL="1206500" lvl="2" indent="-285750" fontAlgn="base">
              <a:spcBef>
                <a:spcPts val="0"/>
              </a:spcBef>
              <a:spcAft>
                <a:spcPts val="0"/>
              </a:spcAft>
              <a:buFont typeface="+mj-lt"/>
              <a:buAutoNum type="arabicPeriod"/>
            </a:pPr>
            <a:endParaRPr lang="en-US" sz="900" b="0" i="0" u="none" strike="noStrike" dirty="0">
              <a:effectLst/>
              <a:latin typeface="Arial" panose="020B0604020202020204" pitchFamily="34" charset="0"/>
            </a:endParaRPr>
          </a:p>
          <a:p>
            <a:pPr marL="0" indent="0" rtl="0" fontAlgn="base">
              <a:spcBef>
                <a:spcPts val="0"/>
              </a:spcBef>
              <a:spcAft>
                <a:spcPts val="1200"/>
              </a:spcAft>
              <a:buNone/>
            </a:pPr>
            <a:endParaRPr lang="en-US" sz="1300" b="0" i="0" u="none" strike="noStrike" dirty="0">
              <a:effectLst/>
              <a:latin typeface="Arial" panose="020B0604020202020204" pitchFamily="34" charset="0"/>
            </a:endParaRPr>
          </a:p>
          <a:p>
            <a:pPr marL="0" indent="0" fontAlgn="base">
              <a:spcBef>
                <a:spcPts val="1200"/>
              </a:spcBef>
              <a:spcAft>
                <a:spcPts val="0"/>
              </a:spcAft>
              <a:buNone/>
            </a:pPr>
            <a:br>
              <a:rPr lang="en-US" sz="1300" dirty="0"/>
            </a:br>
            <a:endParaRPr lang="en-US" sz="1300" dirty="0"/>
          </a:p>
        </p:txBody>
      </p:sp>
    </p:spTree>
    <p:extLst>
      <p:ext uri="{BB962C8B-B14F-4D97-AF65-F5344CB8AC3E}">
        <p14:creationId xmlns:p14="http://schemas.microsoft.com/office/powerpoint/2010/main" val="344208407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1027815" y="269441"/>
            <a:ext cx="9704116" cy="1077229"/>
          </a:xfrm>
        </p:spPr>
        <p:txBody>
          <a:bodyPr>
            <a:normAutofit/>
          </a:bodyPr>
          <a:lstStyle/>
          <a:p>
            <a:r>
              <a:rPr lang="en-US" dirty="0"/>
              <a:t>Title IX Grievance Procedure: </a:t>
            </a:r>
            <a:br>
              <a:rPr lang="en-US" dirty="0"/>
            </a:br>
            <a:r>
              <a:rPr lang="en-US" dirty="0"/>
              <a:t>Informal Resolution</a:t>
            </a:r>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027814" y="1176670"/>
            <a:ext cx="10143460" cy="6244856"/>
          </a:xfrm>
        </p:spPr>
        <p:txBody>
          <a:bodyPr>
            <a:normAutofit lnSpcReduction="10000"/>
          </a:bodyPr>
          <a:lstStyle/>
          <a:p>
            <a:pPr fontAlgn="base">
              <a:spcBef>
                <a:spcPts val="1200"/>
              </a:spcBef>
              <a:spcAft>
                <a:spcPts val="0"/>
              </a:spcAft>
            </a:pPr>
            <a:r>
              <a:rPr lang="en-US" sz="1500" b="0" i="0" u="none" strike="noStrike" dirty="0">
                <a:effectLst/>
                <a:latin typeface="Arial" panose="020B0604020202020204" pitchFamily="34" charset="0"/>
              </a:rPr>
              <a:t>At any time prior to determining whether sex discrimination occurred under the Title IX grievance procedure, the School may offer to a complainant and respondent an informal resolution process, unless the complaint includes allegations that an employee engaged in sex based harassment of a student or such a process would conflict with Federal, State or local law. The informal resolution process shall be in compliance with the following:</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The School has discretion to determine whether it is appropriate to offer an informal resolution process when it receives information about conduct that reasonably may constitute sex discrimination under Title IX or when a complaint of sex discrimination is made, and may decline to offer informal resolution despite one or more of the parties’ wishes. Circumstances when a School may decline to allow informal resolution include but are not limited to when the School determines that the alleged conduct would present a future risk of harm to others. </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The School will not require or pressure the parties to participate in an informal resolution process. </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The School must obtain the parties’ voluntary consent to the informal resolution process and must not require waiver of the right to an investigation and determination of a complaint as a condition of enrollment or continuing enrollment, or employment or continuing employment, or exercise of any other right.</a:t>
            </a:r>
          </a:p>
          <a:p>
            <a:pPr marL="457200" fontAlgn="base">
              <a:spcBef>
                <a:spcPts val="0"/>
              </a:spcBef>
              <a:spcAft>
                <a:spcPts val="0"/>
              </a:spcAft>
            </a:pPr>
            <a:r>
              <a:rPr lang="en-US" sz="1500" b="0" i="0" u="none" strike="noStrike" dirty="0">
                <a:effectLst/>
                <a:latin typeface="Arial" panose="020B0604020202020204" pitchFamily="34" charset="0"/>
              </a:rPr>
              <a:t>The facilitator for the informal resolution process must not be the same person as the investigator or the decisionmaker in the School’s grievance procedures. </a:t>
            </a:r>
          </a:p>
          <a:p>
            <a:pPr marL="457200" fontAlgn="base">
              <a:spcBef>
                <a:spcPts val="0"/>
              </a:spcBef>
              <a:spcAft>
                <a:spcPts val="0"/>
              </a:spcAft>
            </a:pPr>
            <a:r>
              <a:rPr lang="en-US" sz="1500" b="0" i="0" u="none" strike="noStrike" dirty="0">
                <a:effectLst/>
                <a:latin typeface="Arial" panose="020B0604020202020204" pitchFamily="34" charset="0"/>
              </a:rPr>
              <a:t>Any person designated by a School to facilitate an informal resolution process must not have a conflict of interest or bias for or against complainants or respondents generally or an individual complainant or respondent. </a:t>
            </a:r>
          </a:p>
          <a:p>
            <a:pPr marL="0" indent="0" rtl="0" fontAlgn="base">
              <a:spcBef>
                <a:spcPts val="0"/>
              </a:spcBef>
              <a:spcAft>
                <a:spcPts val="1200"/>
              </a:spcAft>
              <a:buNone/>
            </a:pPr>
            <a:endParaRPr lang="en-US" sz="1300" b="0" i="0" u="none" strike="noStrike" dirty="0">
              <a:effectLst/>
              <a:latin typeface="Arial" panose="020B0604020202020204" pitchFamily="34" charset="0"/>
            </a:endParaRPr>
          </a:p>
          <a:p>
            <a:pPr marL="0" indent="0" fontAlgn="base">
              <a:spcBef>
                <a:spcPts val="1200"/>
              </a:spcBef>
              <a:spcAft>
                <a:spcPts val="0"/>
              </a:spcAft>
              <a:buNone/>
            </a:pPr>
            <a:br>
              <a:rPr lang="en-US" sz="1300" dirty="0"/>
            </a:br>
            <a:endParaRPr lang="en-US" sz="1300" dirty="0"/>
          </a:p>
        </p:txBody>
      </p:sp>
    </p:spTree>
    <p:extLst>
      <p:ext uri="{BB962C8B-B14F-4D97-AF65-F5344CB8AC3E}">
        <p14:creationId xmlns:p14="http://schemas.microsoft.com/office/powerpoint/2010/main" val="29381880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1027815" y="269441"/>
            <a:ext cx="9704116" cy="1077229"/>
          </a:xfrm>
        </p:spPr>
        <p:txBody>
          <a:bodyPr>
            <a:normAutofit/>
          </a:bodyPr>
          <a:lstStyle/>
          <a:p>
            <a:r>
              <a:rPr lang="en-US" dirty="0"/>
              <a:t>Title IX Grievance Procedure: </a:t>
            </a:r>
            <a:br>
              <a:rPr lang="en-US" dirty="0"/>
            </a:br>
            <a:r>
              <a:rPr lang="en-US" dirty="0"/>
              <a:t>Informal Resolution Notice</a:t>
            </a:r>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027814" y="1176670"/>
            <a:ext cx="10143460" cy="6244856"/>
          </a:xfrm>
        </p:spPr>
        <p:txBody>
          <a:bodyPr>
            <a:normAutofit/>
          </a:bodyPr>
          <a:lstStyle/>
          <a:p>
            <a:pPr marL="457200" fontAlgn="base">
              <a:spcBef>
                <a:spcPts val="0"/>
              </a:spcBef>
              <a:spcAft>
                <a:spcPts val="0"/>
              </a:spcAft>
            </a:pPr>
            <a:r>
              <a:rPr lang="en-US" sz="1500" b="0" i="0" u="none" strike="noStrike" dirty="0">
                <a:effectLst/>
                <a:latin typeface="Arial" panose="020B0604020202020204" pitchFamily="34" charset="0"/>
              </a:rPr>
              <a:t>Before initiation of an informal resolution process, the School will provide to the parties notice that explains:</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The allegations;</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The requirements of the informal resolution process;</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That, prior to agreeing to a resolution, any party has the right to withdraw from the informal resolution process and to initiate or resume the School’s grievance procedures;</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That the parties’ agreement to a resolution at the conclusion of the informal resolution process would preclude the parties from initiating or resuming grievance procedures arising from the same allegations;</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The potential terms that may be requested or offered in an informal resolution agreement, including notice that an informal resolution agreement is binding only on the parties. Potential terms that may be included in an informal resolution agreement include but are not limited to:</a:t>
            </a:r>
          </a:p>
          <a:p>
            <a:pPr marL="1143000" lvl="2" indent="-228600" rtl="0" fontAlgn="base">
              <a:spcBef>
                <a:spcPts val="0"/>
              </a:spcBef>
              <a:spcAft>
                <a:spcPts val="0"/>
              </a:spcAft>
              <a:buFont typeface="+mj-lt"/>
              <a:buAutoNum type="arabicPeriod"/>
            </a:pPr>
            <a:r>
              <a:rPr lang="en-US" sz="1500" b="0" i="0" u="none" strike="noStrike" dirty="0">
                <a:effectLst/>
                <a:latin typeface="Arial" panose="020B0604020202020204" pitchFamily="34" charset="0"/>
              </a:rPr>
              <a:t>Restrictions on contact; and </a:t>
            </a:r>
          </a:p>
          <a:p>
            <a:pPr marL="1143000" lvl="2" indent="-228600" rtl="0" fontAlgn="base">
              <a:spcBef>
                <a:spcPts val="0"/>
              </a:spcBef>
              <a:spcAft>
                <a:spcPts val="0"/>
              </a:spcAft>
              <a:buFont typeface="+mj-lt"/>
              <a:buAutoNum type="arabicPeriod"/>
            </a:pPr>
            <a:r>
              <a:rPr lang="en-US" sz="1500" b="0" i="0" u="none" strike="noStrike" dirty="0">
                <a:effectLst/>
                <a:latin typeface="Arial" panose="020B0604020202020204" pitchFamily="34" charset="0"/>
              </a:rPr>
              <a:t>Restrictions on the respondent’s participation in one or more of the School’s programs or activities or attendance at specific events, including restrictions the School could have imposed as remedies or disciplinary sanctions had the School determined at the conclusion of the School’s grievance procedures that sex discrimination occurred.   </a:t>
            </a:r>
          </a:p>
          <a:p>
            <a:pPr marL="742950" lvl="1" indent="-285750" rtl="0" fontAlgn="base">
              <a:spcBef>
                <a:spcPts val="0"/>
              </a:spcBef>
              <a:spcAft>
                <a:spcPts val="0"/>
              </a:spcAft>
              <a:buFont typeface="+mj-lt"/>
              <a:buAutoNum type="arabicPeriod"/>
            </a:pPr>
            <a:r>
              <a:rPr lang="en-US" sz="1500" b="0" i="0" u="none" strike="noStrike" dirty="0">
                <a:effectLst/>
                <a:latin typeface="Arial" panose="020B0604020202020204" pitchFamily="34" charset="0"/>
              </a:rPr>
              <a:t>What information the School will maintain and whether and how the School could disclose such information for use in grievance procedures if grievance procedures are initiated or resumed.</a:t>
            </a:r>
          </a:p>
          <a:p>
            <a:pPr marL="0" indent="0" rtl="0" fontAlgn="base">
              <a:spcBef>
                <a:spcPts val="0"/>
              </a:spcBef>
              <a:spcAft>
                <a:spcPts val="1200"/>
              </a:spcAft>
              <a:buNone/>
            </a:pPr>
            <a:endParaRPr lang="en-US" sz="1300" b="0" i="0" u="none" strike="noStrike" dirty="0">
              <a:effectLst/>
              <a:latin typeface="Arial" panose="020B0604020202020204" pitchFamily="34" charset="0"/>
            </a:endParaRPr>
          </a:p>
          <a:p>
            <a:pPr marL="0" indent="0" fontAlgn="base">
              <a:spcBef>
                <a:spcPts val="1200"/>
              </a:spcBef>
              <a:spcAft>
                <a:spcPts val="0"/>
              </a:spcAft>
              <a:buNone/>
            </a:pPr>
            <a:br>
              <a:rPr lang="en-US" sz="1300" dirty="0"/>
            </a:br>
            <a:endParaRPr lang="en-US" sz="1300" dirty="0"/>
          </a:p>
        </p:txBody>
      </p:sp>
    </p:spTree>
    <p:extLst>
      <p:ext uri="{BB962C8B-B14F-4D97-AF65-F5344CB8AC3E}">
        <p14:creationId xmlns:p14="http://schemas.microsoft.com/office/powerpoint/2010/main" val="2150534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1B14F-B053-A143-A531-8FF6A428DA50}"/>
              </a:ext>
            </a:extLst>
          </p:cNvPr>
          <p:cNvSpPr>
            <a:spLocks noGrp="1"/>
          </p:cNvSpPr>
          <p:nvPr>
            <p:ph type="title"/>
          </p:nvPr>
        </p:nvSpPr>
        <p:spPr>
          <a:xfrm>
            <a:off x="3233600" y="570313"/>
            <a:ext cx="7958331" cy="691560"/>
          </a:xfrm>
        </p:spPr>
        <p:txBody>
          <a:bodyPr/>
          <a:lstStyle/>
          <a:p>
            <a:r>
              <a:rPr lang="en-US" dirty="0"/>
              <a:t>What is Different? (Not Comprehensive)</a:t>
            </a:r>
          </a:p>
        </p:txBody>
      </p:sp>
      <p:sp>
        <p:nvSpPr>
          <p:cNvPr id="3" name="Content Placeholder 2">
            <a:extLst>
              <a:ext uri="{FF2B5EF4-FFF2-40B4-BE49-F238E27FC236}">
                <a16:creationId xmlns:a16="http://schemas.microsoft.com/office/drawing/2014/main" id="{899FF186-62CC-C948-9C43-ED8241267B6A}"/>
              </a:ext>
            </a:extLst>
          </p:cNvPr>
          <p:cNvSpPr>
            <a:spLocks noGrp="1"/>
          </p:cNvSpPr>
          <p:nvPr>
            <p:ph idx="1"/>
          </p:nvPr>
        </p:nvSpPr>
        <p:spPr>
          <a:xfrm>
            <a:off x="619432" y="988142"/>
            <a:ext cx="10043652" cy="5869858"/>
          </a:xfrm>
        </p:spPr>
        <p:txBody>
          <a:bodyPr>
            <a:normAutofit/>
          </a:bodyPr>
          <a:lstStyle/>
          <a:p>
            <a:endParaRPr lang="en-US" dirty="0"/>
          </a:p>
          <a:p>
            <a:pPr lvl="1" fontAlgn="base"/>
            <a:r>
              <a:rPr lang="en-US" sz="2400" dirty="0"/>
              <a:t>Requirement to address all sex discrimination through a grievance process; not just sex-based harassment</a:t>
            </a:r>
          </a:p>
          <a:p>
            <a:pPr lvl="1" fontAlgn="base"/>
            <a:r>
              <a:rPr lang="en-US" sz="2400" dirty="0"/>
              <a:t>“Sex” expressly </a:t>
            </a:r>
            <a:r>
              <a:rPr lang="en-US" sz="2400" dirty="0">
                <a:latin typeface="+mj-lt"/>
              </a:rPr>
              <a:t>includes </a:t>
            </a:r>
            <a:r>
              <a:rPr lang="en-US" sz="2400" b="0" i="0" u="none" strike="noStrike" dirty="0">
                <a:effectLst/>
                <a:latin typeface="+mj-lt"/>
              </a:rPr>
              <a:t>sex stereotypes, sex characteristics, pregnancy or related conditions, sexual orientation, and gender identity.</a:t>
            </a:r>
          </a:p>
          <a:p>
            <a:pPr lvl="1" fontAlgn="base"/>
            <a:r>
              <a:rPr lang="en-US" sz="2400" dirty="0">
                <a:latin typeface="+mj-lt"/>
              </a:rPr>
              <a:t>Express protections for pregnant/parenting students, including requirements for reasonable accommodations, lactation spaces, and reporting requirements. </a:t>
            </a:r>
          </a:p>
          <a:p>
            <a:pPr lvl="1" fontAlgn="base"/>
            <a:r>
              <a:rPr lang="en-US" sz="2400" dirty="0">
                <a:latin typeface="+mj-lt"/>
              </a:rPr>
              <a:t>Revised definition of hostile environment, including “severe </a:t>
            </a:r>
            <a:r>
              <a:rPr lang="en-US" sz="2400" i="1" dirty="0">
                <a:latin typeface="+mj-lt"/>
              </a:rPr>
              <a:t>or</a:t>
            </a:r>
            <a:r>
              <a:rPr lang="en-US" sz="2400" dirty="0">
                <a:latin typeface="+mj-lt"/>
              </a:rPr>
              <a:t> pervasive” standard. </a:t>
            </a:r>
          </a:p>
          <a:p>
            <a:endParaRPr lang="en-US" dirty="0"/>
          </a:p>
        </p:txBody>
      </p:sp>
    </p:spTree>
    <p:extLst>
      <p:ext uri="{BB962C8B-B14F-4D97-AF65-F5344CB8AC3E}">
        <p14:creationId xmlns:p14="http://schemas.microsoft.com/office/powerpoint/2010/main" val="352554678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1027815" y="269441"/>
            <a:ext cx="9704116" cy="1077229"/>
          </a:xfrm>
        </p:spPr>
        <p:txBody>
          <a:bodyPr>
            <a:normAutofit/>
          </a:bodyPr>
          <a:lstStyle/>
          <a:p>
            <a:r>
              <a:rPr lang="en-US" dirty="0"/>
              <a:t>Title IX Grievance Procedure: </a:t>
            </a:r>
            <a:br>
              <a:rPr lang="en-US" dirty="0"/>
            </a:br>
            <a:r>
              <a:rPr lang="en-US" dirty="0"/>
              <a:t>Supportive Measures</a:t>
            </a:r>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027814" y="1176670"/>
            <a:ext cx="10143460" cy="6244856"/>
          </a:xfrm>
        </p:spPr>
        <p:txBody>
          <a:bodyPr>
            <a:normAutofit/>
          </a:bodyPr>
          <a:lstStyle/>
          <a:p>
            <a:pPr marL="457200" fontAlgn="base">
              <a:spcBef>
                <a:spcPts val="0"/>
              </a:spcBef>
              <a:spcAft>
                <a:spcPts val="0"/>
              </a:spcAft>
            </a:pPr>
            <a:r>
              <a:rPr lang="en-US" sz="1800" b="0" i="0" u="none" strike="noStrike" dirty="0">
                <a:effectLst/>
                <a:latin typeface="Arial" panose="020B0604020202020204" pitchFamily="34" charset="0"/>
              </a:rPr>
              <a:t>The School will offer and coordinate supportive measures as appropriate for the complainant and/or respondent to restore or preserve that person’s access to the School’s education program or activity or provide support during the School’s Title IX grievance procedures or during the informal resolution process. For complaints of sex-based harassment, these supportive measures may include (by way of example, not an exhaustive list): Counseling; Schedule changes; Class changes; Breaks; Course modifications; Counseling resources; Deadline extensions for assignments; Mutual restrictions on contact; changes in work locations; Check-ins with a trusted adult; Monitoring/supervision; or Online Learning.</a:t>
            </a:r>
            <a:endParaRPr lang="en-US" sz="1300" b="0" i="0" u="none" strike="noStrike" dirty="0">
              <a:effectLst/>
              <a:latin typeface="Arial" panose="020B0604020202020204" pitchFamily="34" charset="0"/>
            </a:endParaRPr>
          </a:p>
          <a:p>
            <a:pPr marL="0" indent="0" fontAlgn="base">
              <a:spcBef>
                <a:spcPts val="1200"/>
              </a:spcBef>
              <a:spcAft>
                <a:spcPts val="0"/>
              </a:spcAft>
              <a:buNone/>
            </a:pPr>
            <a:br>
              <a:rPr lang="en-US" sz="1300" dirty="0"/>
            </a:br>
            <a:endParaRPr lang="en-US" sz="1300" dirty="0"/>
          </a:p>
        </p:txBody>
      </p:sp>
    </p:spTree>
    <p:extLst>
      <p:ext uri="{BB962C8B-B14F-4D97-AF65-F5344CB8AC3E}">
        <p14:creationId xmlns:p14="http://schemas.microsoft.com/office/powerpoint/2010/main" val="221172692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1027815" y="269441"/>
            <a:ext cx="9704116" cy="1077229"/>
          </a:xfrm>
        </p:spPr>
        <p:txBody>
          <a:bodyPr>
            <a:normAutofit/>
          </a:bodyPr>
          <a:lstStyle/>
          <a:p>
            <a:r>
              <a:rPr lang="en-US" dirty="0"/>
              <a:t>Title IX Grievance Procedure: </a:t>
            </a:r>
            <a:br>
              <a:rPr lang="en-US" dirty="0"/>
            </a:br>
            <a:r>
              <a:rPr lang="en-US" dirty="0"/>
              <a:t>Supportive Measures</a:t>
            </a:r>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027814" y="1176670"/>
            <a:ext cx="10143460" cy="6244856"/>
          </a:xfrm>
        </p:spPr>
        <p:txBody>
          <a:bodyPr>
            <a:normAutofit lnSpcReduction="10000"/>
          </a:bodyPr>
          <a:lstStyle/>
          <a:p>
            <a:pPr rtl="0" fontAlgn="base">
              <a:spcBef>
                <a:spcPts val="0"/>
              </a:spcBef>
              <a:spcAft>
                <a:spcPts val="0"/>
              </a:spcAft>
              <a:buFont typeface="+mj-lt"/>
              <a:buAutoNum type="arabicPeriod"/>
            </a:pPr>
            <a:r>
              <a:rPr lang="en-US" sz="1300" b="0" i="0" u="none" strike="noStrike" dirty="0">
                <a:effectLst/>
                <a:latin typeface="Arial" panose="020B0604020202020204" pitchFamily="34" charset="0"/>
              </a:rPr>
              <a:t>In implementing supportive measures the following will apply:</a:t>
            </a: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For allegations of sex discrimination other than sex-based harassment or retaliation, a School’s provision of supportive measures does not require the School, its employee, or any other person authorized to provide aid, benefit, or service on the School’s behalf to alter the alleged discriminatory conduct for the purpose of providing a supportive measure.</a:t>
            </a: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Supportive measures must not unreasonably burden either party and must be designed to protect the safety of the parties or the School’s educational environment, or to provide support during the School’s Title IX grievance procedure or during an informal resolution process. </a:t>
            </a: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Supportive measures may vary depending on what the School deems to be reasonably available. These measures may include but are not limited to: counseling; extensions of deadlines and other course-related adjustments; campus escort services; increased security and monitoring of certain areas of the campus; restrictions on contact applied to one or more parties; leaves of absence; changes in class, work, housing, or extracurricular or any other activity, regardless of whether there is or is not a comparable alternative; and training and education programs related to sex-based harassment.</a:t>
            </a: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The School will not impose supportive measures for punitive or disciplinary reasons. The School may, as appropriate, modify or terminate supportive measures at the conclusion of the Title IX grievance procedure or informal resolution process, or the School may continue them beyond that point.</a:t>
            </a: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A School must not disclose information about any supportive measures to persons other than the person to whom they apply, including informing one party of supportive measures provided to another party, unless necessary to provide the supportive measure or restore or preserve a party’s access to the education program or activity, or when an exception in subsection 2 of the “Privacy and Confidentiality” section below applies.</a:t>
            </a: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If the complainant or respondent is a student with a disability, the Title IX Coordinator will consult with one or more members, as appropriate, of the student’s Individualized Education Program (IEP) team, or one or more members, as appropriate, of the group of persons responsible for the student’s placement decision, to determine how to comply with the requirements of the Individuals with Disabilities Education Act, 20 U.S.C. 1400 et seq., and Section 504 of the Rehabilitation Act of 1973, 29 U.S.C. 794, in the implementation of supportive measures. </a:t>
            </a:r>
          </a:p>
          <a:p>
            <a:pPr marL="0" indent="0" fontAlgn="base">
              <a:spcBef>
                <a:spcPts val="1200"/>
              </a:spcBef>
              <a:spcAft>
                <a:spcPts val="0"/>
              </a:spcAft>
              <a:buNone/>
            </a:pPr>
            <a:br>
              <a:rPr lang="en-US" sz="1300" dirty="0"/>
            </a:br>
            <a:endParaRPr lang="en-US" sz="1300" dirty="0"/>
          </a:p>
        </p:txBody>
      </p:sp>
    </p:spTree>
    <p:extLst>
      <p:ext uri="{BB962C8B-B14F-4D97-AF65-F5344CB8AC3E}">
        <p14:creationId xmlns:p14="http://schemas.microsoft.com/office/powerpoint/2010/main" val="204679924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1027815" y="269441"/>
            <a:ext cx="9704116" cy="1077229"/>
          </a:xfrm>
        </p:spPr>
        <p:txBody>
          <a:bodyPr>
            <a:normAutofit/>
          </a:bodyPr>
          <a:lstStyle/>
          <a:p>
            <a:r>
              <a:rPr lang="en-US" dirty="0"/>
              <a:t>Title IX Grievance Procedure: </a:t>
            </a:r>
            <a:br>
              <a:rPr lang="en-US" dirty="0"/>
            </a:br>
            <a:r>
              <a:rPr lang="en-US" dirty="0"/>
              <a:t>Supportive Measures Modifications</a:t>
            </a:r>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027814" y="1176670"/>
            <a:ext cx="10143460" cy="6244856"/>
          </a:xfrm>
        </p:spPr>
        <p:txBody>
          <a:bodyPr>
            <a:normAutofit/>
          </a:bodyPr>
          <a:lstStyle/>
          <a:p>
            <a:pPr rtl="0" fontAlgn="base">
              <a:spcBef>
                <a:spcPts val="0"/>
              </a:spcBef>
              <a:spcAft>
                <a:spcPts val="0"/>
              </a:spcAft>
              <a:buFont typeface="+mj-lt"/>
              <a:buAutoNum type="arabicPeriod"/>
            </a:pPr>
            <a:r>
              <a:rPr lang="en-US" sz="1400" b="0" i="0" u="none" strike="noStrike" dirty="0">
                <a:effectLst/>
                <a:latin typeface="Arial" panose="020B0604020202020204" pitchFamily="34" charset="0"/>
              </a:rPr>
              <a:t>In implementing supportive measures the following will apply:</a:t>
            </a:r>
          </a:p>
          <a:p>
            <a:pPr marL="0" indent="0" rtl="0" fontAlgn="base">
              <a:spcBef>
                <a:spcPts val="0"/>
              </a:spcBef>
              <a:spcAft>
                <a:spcPts val="0"/>
              </a:spcAft>
              <a:buNone/>
            </a:pPr>
            <a:endParaRPr lang="en-US" sz="1400" b="0" i="0" u="none" strike="noStrike" dirty="0">
              <a:effectLst/>
              <a:latin typeface="Arial" panose="020B0604020202020204" pitchFamily="34" charset="0"/>
            </a:endParaRPr>
          </a:p>
          <a:p>
            <a:pPr marL="742950" lvl="1" indent="-285750" rtl="0" fontAlgn="base">
              <a:spcBef>
                <a:spcPts val="0"/>
              </a:spcBef>
              <a:spcAft>
                <a:spcPts val="0"/>
              </a:spcAft>
              <a:buFont typeface="+mj-lt"/>
              <a:buAutoNum type="arabicPeriod"/>
            </a:pPr>
            <a:r>
              <a:rPr lang="en-US" sz="1400" b="0" i="0" u="none" strike="noStrike" dirty="0">
                <a:effectLst/>
                <a:latin typeface="Arial" panose="020B0604020202020204" pitchFamily="34" charset="0"/>
              </a:rPr>
              <a:t>The School must provide a complainant or respondent with a timely opportunity to seek, from an appropriate and impartial employee, modification or reversal of the School’s decision to provide, deny, modify, or terminate supportive measures applicable to them. The impartial employee must be someone other than the employee who made the challenged decision and must have authority to modify or reverse the decision, if the impartial employee determines that the decision to provide, deny, modify, or terminate the supportive measure was inconsistent with the definition of supportive measures. The School must also provide a party with the opportunity to seek additional modification or termination of a supportive measure applicable to them if circumstances change materially. </a:t>
            </a:r>
          </a:p>
          <a:p>
            <a:pPr marL="742950" lvl="1" indent="-285750" rtl="0" fontAlgn="base">
              <a:spcBef>
                <a:spcPts val="0"/>
              </a:spcBef>
              <a:spcAft>
                <a:spcPts val="0"/>
              </a:spcAft>
              <a:buFont typeface="+mj-lt"/>
              <a:buAutoNum type="arabicPeriod"/>
            </a:pPr>
            <a:r>
              <a:rPr lang="en-US" sz="1400" b="0" i="0" u="none" strike="noStrike" dirty="0">
                <a:effectLst/>
                <a:latin typeface="Arial" panose="020B0604020202020204" pitchFamily="34" charset="0"/>
              </a:rPr>
              <a:t>The impartial employee will be the [?] or a designee.</a:t>
            </a:r>
          </a:p>
          <a:p>
            <a:pPr marL="742950" lvl="1" indent="-285750" rtl="0" fontAlgn="base">
              <a:spcBef>
                <a:spcPts val="0"/>
              </a:spcBef>
              <a:spcAft>
                <a:spcPts val="0"/>
              </a:spcAft>
              <a:buFont typeface="+mj-lt"/>
              <a:buAutoNum type="arabicPeriod"/>
            </a:pPr>
            <a:endParaRPr lang="en-US" sz="1100" b="0" i="0" u="none" strike="noStrike" dirty="0">
              <a:effectLst/>
              <a:latin typeface="Arial" panose="020B0604020202020204" pitchFamily="34" charset="0"/>
            </a:endParaRPr>
          </a:p>
          <a:p>
            <a:pPr marL="0" indent="0" fontAlgn="base">
              <a:spcBef>
                <a:spcPts val="1200"/>
              </a:spcBef>
              <a:spcAft>
                <a:spcPts val="0"/>
              </a:spcAft>
              <a:buNone/>
            </a:pPr>
            <a:br>
              <a:rPr lang="en-US" sz="1300" dirty="0"/>
            </a:br>
            <a:endParaRPr lang="en-US" sz="1300" dirty="0"/>
          </a:p>
        </p:txBody>
      </p:sp>
    </p:spTree>
    <p:extLst>
      <p:ext uri="{BB962C8B-B14F-4D97-AF65-F5344CB8AC3E}">
        <p14:creationId xmlns:p14="http://schemas.microsoft.com/office/powerpoint/2010/main" val="10875260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1027815" y="269441"/>
            <a:ext cx="9704116" cy="1077229"/>
          </a:xfrm>
        </p:spPr>
        <p:txBody>
          <a:bodyPr>
            <a:normAutofit/>
          </a:bodyPr>
          <a:lstStyle/>
          <a:p>
            <a:r>
              <a:rPr lang="en-US" dirty="0"/>
              <a:t>Title IX Grievance Procedure: </a:t>
            </a:r>
            <a:br>
              <a:rPr lang="en-US" dirty="0"/>
            </a:br>
            <a:r>
              <a:rPr lang="en-US" dirty="0"/>
              <a:t>Retaliation</a:t>
            </a:r>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1027814" y="1176670"/>
            <a:ext cx="10143460" cy="6244856"/>
          </a:xfrm>
        </p:spPr>
        <p:txBody>
          <a:bodyPr>
            <a:normAutofit/>
          </a:bodyPr>
          <a:lstStyle/>
          <a:p>
            <a:pPr fontAlgn="base">
              <a:spcBef>
                <a:spcPts val="0"/>
              </a:spcBef>
              <a:spcAft>
                <a:spcPts val="0"/>
              </a:spcAft>
            </a:pPr>
            <a:r>
              <a:rPr lang="en-US" sz="1800" b="0" i="0" u="none" strike="noStrike" dirty="0">
                <a:effectLst/>
                <a:latin typeface="Arial" panose="020B0604020202020204" pitchFamily="34" charset="0"/>
              </a:rPr>
              <a:t>The School must prohibit retaliation, including peer retaliation, in its education program or activity. When the School has information about conduct that reasonably may constitute retaliation under Title IX or this part, the School is obligated to comply with its Title IX grievance procedure. Upon receiving a complaint alleging retaliation, a recipient must initiate its grievance procedure, or, as appropriate, an informal resolution process. </a:t>
            </a:r>
            <a:endParaRPr lang="en-US" sz="1100" b="0" i="0" u="none" strike="noStrike" dirty="0">
              <a:effectLst/>
              <a:latin typeface="Arial" panose="020B0604020202020204" pitchFamily="34" charset="0"/>
            </a:endParaRPr>
          </a:p>
          <a:p>
            <a:pPr marL="0" indent="0" fontAlgn="base">
              <a:spcBef>
                <a:spcPts val="1200"/>
              </a:spcBef>
              <a:spcAft>
                <a:spcPts val="0"/>
              </a:spcAft>
              <a:buNone/>
            </a:pPr>
            <a:br>
              <a:rPr lang="en-US" sz="1300" dirty="0"/>
            </a:br>
            <a:endParaRPr lang="en-US" sz="1300" dirty="0"/>
          </a:p>
        </p:txBody>
      </p:sp>
    </p:spTree>
    <p:extLst>
      <p:ext uri="{BB962C8B-B14F-4D97-AF65-F5344CB8AC3E}">
        <p14:creationId xmlns:p14="http://schemas.microsoft.com/office/powerpoint/2010/main" val="42467102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E8782-3BA9-9243-8D8E-47099A74768E}"/>
              </a:ext>
            </a:extLst>
          </p:cNvPr>
          <p:cNvSpPr>
            <a:spLocks noGrp="1"/>
          </p:cNvSpPr>
          <p:nvPr>
            <p:ph type="title"/>
          </p:nvPr>
        </p:nvSpPr>
        <p:spPr>
          <a:xfrm>
            <a:off x="2840408" y="315968"/>
            <a:ext cx="7958331" cy="500044"/>
          </a:xfrm>
        </p:spPr>
        <p:txBody>
          <a:bodyPr>
            <a:normAutofit fontScale="90000"/>
          </a:bodyPr>
          <a:lstStyle/>
          <a:p>
            <a:r>
              <a:rPr lang="en-US" b="1" dirty="0"/>
              <a:t>What is Bias?</a:t>
            </a:r>
          </a:p>
        </p:txBody>
      </p:sp>
      <p:sp>
        <p:nvSpPr>
          <p:cNvPr id="3" name="Content Placeholder 2">
            <a:extLst>
              <a:ext uri="{FF2B5EF4-FFF2-40B4-BE49-F238E27FC236}">
                <a16:creationId xmlns:a16="http://schemas.microsoft.com/office/drawing/2014/main" id="{0BCF508E-E91A-AC40-B0FB-BFD3070905AE}"/>
              </a:ext>
            </a:extLst>
          </p:cNvPr>
          <p:cNvSpPr>
            <a:spLocks noGrp="1"/>
          </p:cNvSpPr>
          <p:nvPr>
            <p:ph idx="1"/>
          </p:nvPr>
        </p:nvSpPr>
        <p:spPr>
          <a:xfrm>
            <a:off x="1224115" y="1978374"/>
            <a:ext cx="10235382" cy="3997828"/>
          </a:xfrm>
        </p:spPr>
        <p:txBody>
          <a:bodyPr>
            <a:normAutofit fontScale="62500" lnSpcReduction="20000"/>
          </a:bodyPr>
          <a:lstStyle/>
          <a:p>
            <a:pPr fontAlgn="base"/>
            <a:r>
              <a:rPr lang="en-US" sz="2400" dirty="0"/>
              <a:t>Bias: an inclination of temperament or outlook; bent or tendency (Merriam Webster’s Dictionary). </a:t>
            </a:r>
          </a:p>
          <a:p>
            <a:pPr lvl="1" fontAlgn="base"/>
            <a:r>
              <a:rPr lang="en-US" sz="2400" dirty="0"/>
              <a:t>Whether bias exists requires examination of the particular facts of a situation. Apply an objective (whether a reasonable person would believe bias exists), common sense approach to evaluating whether a particular person serving in a Title IX role is biased.</a:t>
            </a:r>
          </a:p>
          <a:p>
            <a:pPr lvl="1" fontAlgn="base">
              <a:lnSpc>
                <a:spcPct val="100000"/>
              </a:lnSpc>
            </a:pPr>
            <a:r>
              <a:rPr lang="en-US" sz="2400" dirty="0"/>
              <a:t>Avoiding Bias</a:t>
            </a:r>
          </a:p>
          <a:p>
            <a:pPr lvl="2" fontAlgn="base">
              <a:lnSpc>
                <a:spcPct val="100000"/>
              </a:lnSpc>
            </a:pPr>
            <a:r>
              <a:rPr lang="en-US" sz="2400" dirty="0"/>
              <a:t>Avoid inferences based on party status – athlete, trusted teacher, “good” student, high ranking official.</a:t>
            </a:r>
          </a:p>
          <a:p>
            <a:pPr lvl="2" fontAlgn="base">
              <a:lnSpc>
                <a:spcPct val="100000"/>
              </a:lnSpc>
            </a:pPr>
            <a:r>
              <a:rPr lang="en-US" sz="2400" dirty="0"/>
              <a:t>Avoid sex stereotypes</a:t>
            </a:r>
          </a:p>
          <a:p>
            <a:pPr lvl="2" fontAlgn="base">
              <a:lnSpc>
                <a:spcPct val="100000"/>
              </a:lnSpc>
            </a:pPr>
            <a:r>
              <a:rPr lang="en-US" sz="2400" dirty="0"/>
              <a:t>Avoid making assumptions</a:t>
            </a:r>
          </a:p>
          <a:p>
            <a:pPr lvl="2" fontAlgn="base">
              <a:lnSpc>
                <a:spcPct val="100000"/>
              </a:lnSpc>
            </a:pPr>
            <a:r>
              <a:rPr lang="en-US" sz="2400" dirty="0"/>
              <a:t>Objectively evaluate all relevant evidence—including both inculpatory and exculpatory evidence </a:t>
            </a:r>
          </a:p>
          <a:p>
            <a:pPr lvl="1" fontAlgn="base">
              <a:lnSpc>
                <a:spcPct val="100000"/>
              </a:lnSpc>
            </a:pPr>
            <a:r>
              <a:rPr lang="en-US" sz="2400" dirty="0"/>
              <a:t>Evidence of Bias</a:t>
            </a:r>
          </a:p>
          <a:p>
            <a:pPr lvl="2" fontAlgn="base">
              <a:lnSpc>
                <a:spcPct val="100000"/>
              </a:lnSpc>
            </a:pPr>
            <a:r>
              <a:rPr lang="en-US" sz="2400" dirty="0"/>
              <a:t>Jumping to conclusions, only hearing one side of a story, elevating favorable evidence and discounting unfavorable evidence, etc.</a:t>
            </a:r>
          </a:p>
          <a:p>
            <a:endParaRPr lang="en-US" dirty="0"/>
          </a:p>
        </p:txBody>
      </p:sp>
    </p:spTree>
    <p:extLst>
      <p:ext uri="{BB962C8B-B14F-4D97-AF65-F5344CB8AC3E}">
        <p14:creationId xmlns:p14="http://schemas.microsoft.com/office/powerpoint/2010/main" val="367177113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208AF-7921-1946-BDD3-196BEAAEAB03}"/>
              </a:ext>
            </a:extLst>
          </p:cNvPr>
          <p:cNvSpPr>
            <a:spLocks noGrp="1"/>
          </p:cNvSpPr>
          <p:nvPr>
            <p:ph type="title"/>
          </p:nvPr>
        </p:nvSpPr>
        <p:spPr>
          <a:xfrm>
            <a:off x="3024763" y="363060"/>
            <a:ext cx="7958331" cy="696279"/>
          </a:xfrm>
        </p:spPr>
        <p:txBody>
          <a:bodyPr/>
          <a:lstStyle/>
          <a:p>
            <a:r>
              <a:rPr lang="en-US" b="1" dirty="0"/>
              <a:t>What is Conflict of Interest?</a:t>
            </a:r>
          </a:p>
        </p:txBody>
      </p:sp>
      <p:sp>
        <p:nvSpPr>
          <p:cNvPr id="3" name="Content Placeholder 2">
            <a:extLst>
              <a:ext uri="{FF2B5EF4-FFF2-40B4-BE49-F238E27FC236}">
                <a16:creationId xmlns:a16="http://schemas.microsoft.com/office/drawing/2014/main" id="{0A18D63C-D164-8E45-B196-2421DB2853A7}"/>
              </a:ext>
            </a:extLst>
          </p:cNvPr>
          <p:cNvSpPr>
            <a:spLocks noGrp="1"/>
          </p:cNvSpPr>
          <p:nvPr>
            <p:ph idx="1"/>
          </p:nvPr>
        </p:nvSpPr>
        <p:spPr>
          <a:xfrm>
            <a:off x="1134396" y="1908278"/>
            <a:ext cx="10192365" cy="4445000"/>
          </a:xfrm>
        </p:spPr>
        <p:txBody>
          <a:bodyPr>
            <a:normAutofit fontScale="85000" lnSpcReduction="10000"/>
          </a:bodyPr>
          <a:lstStyle/>
          <a:p>
            <a:pPr fontAlgn="base"/>
            <a:r>
              <a:rPr lang="en-US" sz="2400" dirty="0"/>
              <a:t>Conflict of Interest: a conflict between the private interests and the official or professional responsibilities of a person in a position of trust or a conflict between competing duties (Merriam Webster’s Dictionary).</a:t>
            </a:r>
          </a:p>
          <a:p>
            <a:pPr lvl="1" fontAlgn="base"/>
            <a:r>
              <a:rPr lang="en-US" sz="2400" dirty="0"/>
              <a:t>Matters to consider: Personal interests – friendship, relatives, business partners, clubs and groups, school activities.</a:t>
            </a:r>
          </a:p>
          <a:p>
            <a:pPr lvl="2" fontAlgn="base"/>
            <a:r>
              <a:rPr lang="en-US" sz="2400" dirty="0"/>
              <a:t>Family members (obvious)</a:t>
            </a:r>
          </a:p>
          <a:p>
            <a:pPr lvl="2" fontAlgn="base"/>
            <a:r>
              <a:rPr lang="en-US" sz="2400" dirty="0"/>
              <a:t>Business relationships</a:t>
            </a:r>
          </a:p>
          <a:p>
            <a:pPr lvl="2" fontAlgn="base"/>
            <a:r>
              <a:rPr lang="en-US" sz="2400" dirty="0"/>
              <a:t>Workplace dynamics</a:t>
            </a:r>
          </a:p>
          <a:p>
            <a:pPr lvl="2" fontAlgn="base"/>
            <a:r>
              <a:rPr lang="en-US" sz="2400" dirty="0"/>
              <a:t>Close relationship to student/employee or his/her family, exercising caution not to apply generalizations that might unreasonably conclude that bias exists</a:t>
            </a:r>
          </a:p>
          <a:p>
            <a:endParaRPr lang="en-US" dirty="0"/>
          </a:p>
        </p:txBody>
      </p:sp>
      <p:pic>
        <p:nvPicPr>
          <p:cNvPr id="4" name="Picture 3">
            <a:extLst>
              <a:ext uri="{FF2B5EF4-FFF2-40B4-BE49-F238E27FC236}">
                <a16:creationId xmlns:a16="http://schemas.microsoft.com/office/drawing/2014/main" id="{FD2EC718-2FC7-B349-A1C6-4169C1E02182}"/>
              </a:ext>
            </a:extLst>
          </p:cNvPr>
          <p:cNvPicPr>
            <a:picLocks noChangeAspect="1"/>
          </p:cNvPicPr>
          <p:nvPr/>
        </p:nvPicPr>
        <p:blipFill>
          <a:blip r:embed="rId2"/>
          <a:stretch>
            <a:fillRect/>
          </a:stretch>
        </p:blipFill>
        <p:spPr>
          <a:xfrm>
            <a:off x="9318318" y="3736256"/>
            <a:ext cx="2374900" cy="1204453"/>
          </a:xfrm>
          <a:prstGeom prst="rect">
            <a:avLst/>
          </a:prstGeom>
          <a:effectLst>
            <a:softEdge rad="50800"/>
          </a:effectLst>
        </p:spPr>
      </p:pic>
    </p:spTree>
    <p:extLst>
      <p:ext uri="{BB962C8B-B14F-4D97-AF65-F5344CB8AC3E}">
        <p14:creationId xmlns:p14="http://schemas.microsoft.com/office/powerpoint/2010/main" val="203554597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FB49C-0D3B-9C4C-8438-72B1F65522A3}"/>
              </a:ext>
            </a:extLst>
          </p:cNvPr>
          <p:cNvSpPr>
            <a:spLocks noGrp="1"/>
          </p:cNvSpPr>
          <p:nvPr>
            <p:ph type="title"/>
          </p:nvPr>
        </p:nvSpPr>
        <p:spPr>
          <a:xfrm>
            <a:off x="3746091" y="215838"/>
            <a:ext cx="7542161" cy="1338130"/>
          </a:xfrm>
        </p:spPr>
        <p:txBody>
          <a:bodyPr/>
          <a:lstStyle/>
          <a:p>
            <a:br>
              <a:rPr lang="en-US" b="1" dirty="0"/>
            </a:br>
            <a:r>
              <a:rPr lang="en-US" b="1" dirty="0"/>
              <a:t> Understanding Relevance</a:t>
            </a:r>
          </a:p>
        </p:txBody>
      </p:sp>
      <p:sp>
        <p:nvSpPr>
          <p:cNvPr id="3" name="Content Placeholder 2">
            <a:extLst>
              <a:ext uri="{FF2B5EF4-FFF2-40B4-BE49-F238E27FC236}">
                <a16:creationId xmlns:a16="http://schemas.microsoft.com/office/drawing/2014/main" id="{B3AF4E44-8BFD-5845-8ABE-48E5861BFBA2}"/>
              </a:ext>
            </a:extLst>
          </p:cNvPr>
          <p:cNvSpPr>
            <a:spLocks noGrp="1"/>
          </p:cNvSpPr>
          <p:nvPr>
            <p:ph idx="1"/>
          </p:nvPr>
        </p:nvSpPr>
        <p:spPr>
          <a:xfrm>
            <a:off x="1086465" y="1150374"/>
            <a:ext cx="10343535" cy="5895384"/>
          </a:xfrm>
        </p:spPr>
        <p:txBody>
          <a:bodyPr>
            <a:normAutofit/>
          </a:bodyPr>
          <a:lstStyle/>
          <a:p>
            <a:endParaRPr lang="en-US" dirty="0"/>
          </a:p>
          <a:p>
            <a:pPr fontAlgn="base"/>
            <a:r>
              <a:rPr lang="en-US" sz="1800" b="1" i="0" u="none" strike="noStrike" dirty="0">
                <a:effectLst/>
                <a:latin typeface="Arial" panose="020B0604020202020204" pitchFamily="34" charset="0"/>
              </a:rPr>
              <a:t>Relevant</a:t>
            </a:r>
            <a:r>
              <a:rPr lang="en-US" sz="1800" b="0" i="0" u="none" strike="noStrike" dirty="0">
                <a:effectLst/>
                <a:latin typeface="Arial" panose="020B0604020202020204" pitchFamily="34" charset="0"/>
              </a:rPr>
              <a:t> means, as related to the allegations of sex discrimination under investigation as part of the Title IX grievance procedure, questions are relevant when they seek evidence that may aid in showing whether the alleged sex discrimination occurred; and evidence is relevant when it may aid a decisionmaker in determining whether the alleged sex discrimination occurred. </a:t>
            </a:r>
            <a:endParaRPr lang="en-US" dirty="0"/>
          </a:p>
          <a:p>
            <a:endParaRPr lang="en-US" dirty="0"/>
          </a:p>
        </p:txBody>
      </p:sp>
    </p:spTree>
    <p:extLst>
      <p:ext uri="{BB962C8B-B14F-4D97-AF65-F5344CB8AC3E}">
        <p14:creationId xmlns:p14="http://schemas.microsoft.com/office/powerpoint/2010/main" val="142594432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CB8FB-06BE-0542-AF81-1EF2881BB44E}"/>
              </a:ext>
            </a:extLst>
          </p:cNvPr>
          <p:cNvSpPr>
            <a:spLocks noGrp="1"/>
          </p:cNvSpPr>
          <p:nvPr>
            <p:ph type="title"/>
          </p:nvPr>
        </p:nvSpPr>
        <p:spPr>
          <a:xfrm>
            <a:off x="3068567" y="448036"/>
            <a:ext cx="7958331" cy="690544"/>
          </a:xfrm>
        </p:spPr>
        <p:txBody>
          <a:bodyPr/>
          <a:lstStyle/>
          <a:p>
            <a:r>
              <a:rPr lang="en-US" b="1" dirty="0"/>
              <a:t>Investigation Planning/Pointers</a:t>
            </a:r>
          </a:p>
        </p:txBody>
      </p:sp>
      <p:sp>
        <p:nvSpPr>
          <p:cNvPr id="3" name="Content Placeholder 2">
            <a:extLst>
              <a:ext uri="{FF2B5EF4-FFF2-40B4-BE49-F238E27FC236}">
                <a16:creationId xmlns:a16="http://schemas.microsoft.com/office/drawing/2014/main" id="{9CD83ED9-F770-4040-BBAD-CFBDD24071AE}"/>
              </a:ext>
            </a:extLst>
          </p:cNvPr>
          <p:cNvSpPr>
            <a:spLocks noGrp="1"/>
          </p:cNvSpPr>
          <p:nvPr>
            <p:ph idx="1"/>
          </p:nvPr>
        </p:nvSpPr>
        <p:spPr>
          <a:xfrm>
            <a:off x="604684" y="1318752"/>
            <a:ext cx="10751574" cy="5308600"/>
          </a:xfrm>
        </p:spPr>
        <p:txBody>
          <a:bodyPr>
            <a:normAutofit lnSpcReduction="10000"/>
          </a:bodyPr>
          <a:lstStyle/>
          <a:p>
            <a:endParaRPr lang="en-US" dirty="0"/>
          </a:p>
          <a:p>
            <a:pPr lvl="1" fontAlgn="base"/>
            <a:r>
              <a:rPr lang="en-US" sz="2400" dirty="0"/>
              <a:t>Be objective and reserve judgment</a:t>
            </a:r>
          </a:p>
          <a:p>
            <a:pPr lvl="1" fontAlgn="base"/>
            <a:r>
              <a:rPr lang="en-US" sz="2400" dirty="0"/>
              <a:t>Investigation Plan</a:t>
            </a:r>
          </a:p>
          <a:p>
            <a:pPr lvl="2" fontAlgn="base"/>
            <a:r>
              <a:rPr lang="en-US" sz="2400" dirty="0"/>
              <a:t>Review complaint</a:t>
            </a:r>
          </a:p>
          <a:p>
            <a:pPr lvl="2" fontAlgn="base"/>
            <a:r>
              <a:rPr lang="en-US" sz="2400" dirty="0"/>
              <a:t>Review available evidence/statements</a:t>
            </a:r>
          </a:p>
          <a:p>
            <a:pPr lvl="2" fontAlgn="base"/>
            <a:r>
              <a:rPr lang="en-US" sz="2400" dirty="0"/>
              <a:t>Develop list of questions that need answers</a:t>
            </a:r>
          </a:p>
          <a:p>
            <a:pPr lvl="3" fontAlgn="base"/>
            <a:r>
              <a:rPr lang="en-US" sz="2400" dirty="0"/>
              <a:t>Organize the incident(s)/allegations into separate categories</a:t>
            </a:r>
          </a:p>
          <a:p>
            <a:pPr lvl="3" fontAlgn="base"/>
            <a:r>
              <a:rPr lang="en-US" sz="2400" dirty="0"/>
              <a:t>Elements needed to be proven for each possible act/violation</a:t>
            </a:r>
          </a:p>
          <a:p>
            <a:pPr lvl="3" fontAlgn="base"/>
            <a:r>
              <a:rPr lang="en-US" sz="2400" dirty="0"/>
              <a:t>Collect evidence to assist decision-maker in resolving disputed facts</a:t>
            </a:r>
          </a:p>
          <a:p>
            <a:endParaRPr lang="en-US" dirty="0"/>
          </a:p>
        </p:txBody>
      </p:sp>
      <p:pic>
        <p:nvPicPr>
          <p:cNvPr id="6" name="Picture 5">
            <a:extLst>
              <a:ext uri="{FF2B5EF4-FFF2-40B4-BE49-F238E27FC236}">
                <a16:creationId xmlns:a16="http://schemas.microsoft.com/office/drawing/2014/main" id="{1EE94F72-E479-F541-BBE3-A895075DEB29}"/>
              </a:ext>
            </a:extLst>
          </p:cNvPr>
          <p:cNvPicPr>
            <a:picLocks noChangeAspect="1"/>
          </p:cNvPicPr>
          <p:nvPr/>
        </p:nvPicPr>
        <p:blipFill>
          <a:blip r:embed="rId2"/>
          <a:stretch>
            <a:fillRect/>
          </a:stretch>
        </p:blipFill>
        <p:spPr>
          <a:xfrm>
            <a:off x="8485442" y="1848260"/>
            <a:ext cx="2251383" cy="1495444"/>
          </a:xfrm>
          <a:prstGeom prst="rect">
            <a:avLst/>
          </a:prstGeom>
          <a:effectLst>
            <a:softEdge rad="63500"/>
          </a:effectLst>
        </p:spPr>
      </p:pic>
    </p:spTree>
    <p:extLst>
      <p:ext uri="{BB962C8B-B14F-4D97-AF65-F5344CB8AC3E}">
        <p14:creationId xmlns:p14="http://schemas.microsoft.com/office/powerpoint/2010/main" val="15400428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6FD87-5F89-3340-A907-38D4264C13BA}"/>
              </a:ext>
            </a:extLst>
          </p:cNvPr>
          <p:cNvSpPr>
            <a:spLocks noGrp="1"/>
          </p:cNvSpPr>
          <p:nvPr>
            <p:ph type="title"/>
          </p:nvPr>
        </p:nvSpPr>
        <p:spPr>
          <a:xfrm>
            <a:off x="2611808" y="488184"/>
            <a:ext cx="7958331" cy="639744"/>
          </a:xfrm>
        </p:spPr>
        <p:txBody>
          <a:bodyPr/>
          <a:lstStyle/>
          <a:p>
            <a:r>
              <a:rPr lang="en-US" b="1" dirty="0"/>
              <a:t>Interviewing</a:t>
            </a:r>
          </a:p>
        </p:txBody>
      </p:sp>
      <p:sp>
        <p:nvSpPr>
          <p:cNvPr id="3" name="Content Placeholder 2">
            <a:extLst>
              <a:ext uri="{FF2B5EF4-FFF2-40B4-BE49-F238E27FC236}">
                <a16:creationId xmlns:a16="http://schemas.microsoft.com/office/drawing/2014/main" id="{8999E286-D88E-3247-842E-4EEFB30AF9CD}"/>
              </a:ext>
            </a:extLst>
          </p:cNvPr>
          <p:cNvSpPr>
            <a:spLocks noGrp="1"/>
          </p:cNvSpPr>
          <p:nvPr>
            <p:ph idx="1"/>
          </p:nvPr>
        </p:nvSpPr>
        <p:spPr>
          <a:xfrm>
            <a:off x="693174" y="442453"/>
            <a:ext cx="10546326" cy="5885835"/>
          </a:xfrm>
        </p:spPr>
        <p:txBody>
          <a:bodyPr/>
          <a:lstStyle/>
          <a:p>
            <a:endParaRPr lang="en-US" dirty="0"/>
          </a:p>
          <a:p>
            <a:pPr lvl="1" fontAlgn="base"/>
            <a:r>
              <a:rPr lang="en-US" sz="2200" dirty="0"/>
              <a:t>Order of interviews</a:t>
            </a:r>
          </a:p>
          <a:p>
            <a:pPr lvl="2" fontAlgn="base"/>
            <a:r>
              <a:rPr lang="en-US" sz="2200" dirty="0"/>
              <a:t>Usually accused interviewed last and complainant first</a:t>
            </a:r>
          </a:p>
          <a:p>
            <a:pPr lvl="1" fontAlgn="base"/>
            <a:r>
              <a:rPr lang="en-US" sz="2200" dirty="0"/>
              <a:t> Balance</a:t>
            </a:r>
          </a:p>
          <a:p>
            <a:pPr lvl="2" fontAlgn="base"/>
            <a:r>
              <a:rPr lang="en-US" sz="2200" dirty="0"/>
              <a:t>Sympathetic/Friendly of Accused (not only those persons suggested by complainant)</a:t>
            </a:r>
          </a:p>
          <a:p>
            <a:pPr lvl="1" fontAlgn="base"/>
            <a:r>
              <a:rPr lang="en-US" sz="2200" dirty="0"/>
              <a:t> Ask for additional interviewees, witnesses, and any corroborators</a:t>
            </a:r>
          </a:p>
          <a:p>
            <a:pPr lvl="1" fontAlgn="base"/>
            <a:r>
              <a:rPr lang="en-US" sz="2000" dirty="0"/>
              <a:t>Interviews</a:t>
            </a:r>
          </a:p>
          <a:p>
            <a:pPr lvl="2" fontAlgn="base"/>
            <a:r>
              <a:rPr lang="en-US" sz="2000" dirty="0"/>
              <a:t>Ask questions about the complaint, in different ways, confirm and re-confirm if all of the elements of misconduct have been met. Make sure details match.</a:t>
            </a:r>
          </a:p>
          <a:p>
            <a:pPr lvl="2" fontAlgn="base"/>
            <a:r>
              <a:rPr lang="en-US" sz="2000" dirty="0"/>
              <a:t>Ask for additional witnesses; who are the most important witnesses.</a:t>
            </a:r>
          </a:p>
          <a:p>
            <a:endParaRPr lang="en-US" dirty="0"/>
          </a:p>
        </p:txBody>
      </p:sp>
      <p:pic>
        <p:nvPicPr>
          <p:cNvPr id="5" name="Picture 4">
            <a:extLst>
              <a:ext uri="{FF2B5EF4-FFF2-40B4-BE49-F238E27FC236}">
                <a16:creationId xmlns:a16="http://schemas.microsoft.com/office/drawing/2014/main" id="{7B84116C-F089-5542-B669-85FD7BD81A0D}"/>
              </a:ext>
            </a:extLst>
          </p:cNvPr>
          <p:cNvPicPr>
            <a:picLocks noChangeAspect="1"/>
          </p:cNvPicPr>
          <p:nvPr/>
        </p:nvPicPr>
        <p:blipFill>
          <a:blip r:embed="rId2"/>
          <a:stretch>
            <a:fillRect/>
          </a:stretch>
        </p:blipFill>
        <p:spPr>
          <a:xfrm>
            <a:off x="9910916" y="5357915"/>
            <a:ext cx="1945353" cy="1278862"/>
          </a:xfrm>
          <a:prstGeom prst="rect">
            <a:avLst/>
          </a:prstGeom>
          <a:effectLst>
            <a:softEdge rad="63500"/>
          </a:effectLst>
        </p:spPr>
      </p:pic>
    </p:spTree>
    <p:extLst>
      <p:ext uri="{BB962C8B-B14F-4D97-AF65-F5344CB8AC3E}">
        <p14:creationId xmlns:p14="http://schemas.microsoft.com/office/powerpoint/2010/main" val="167761036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7C2BD-F4F8-C042-A4F6-90C619F96C76}"/>
              </a:ext>
            </a:extLst>
          </p:cNvPr>
          <p:cNvSpPr>
            <a:spLocks noGrp="1"/>
          </p:cNvSpPr>
          <p:nvPr>
            <p:ph type="title"/>
          </p:nvPr>
        </p:nvSpPr>
        <p:spPr>
          <a:xfrm>
            <a:off x="3135324" y="298073"/>
            <a:ext cx="7958331" cy="614344"/>
          </a:xfrm>
        </p:spPr>
        <p:txBody>
          <a:bodyPr/>
          <a:lstStyle/>
          <a:p>
            <a:r>
              <a:rPr lang="en-US" b="1" dirty="0"/>
              <a:t>Interview Tips</a:t>
            </a:r>
          </a:p>
        </p:txBody>
      </p:sp>
      <p:sp>
        <p:nvSpPr>
          <p:cNvPr id="3" name="Content Placeholder 2">
            <a:extLst>
              <a:ext uri="{FF2B5EF4-FFF2-40B4-BE49-F238E27FC236}">
                <a16:creationId xmlns:a16="http://schemas.microsoft.com/office/drawing/2014/main" id="{F87F6994-BBE0-5C4B-874C-57FD7FBDAE23}"/>
              </a:ext>
            </a:extLst>
          </p:cNvPr>
          <p:cNvSpPr>
            <a:spLocks noGrp="1"/>
          </p:cNvSpPr>
          <p:nvPr>
            <p:ph idx="1"/>
          </p:nvPr>
        </p:nvSpPr>
        <p:spPr>
          <a:xfrm>
            <a:off x="383458" y="817155"/>
            <a:ext cx="10710197" cy="5742772"/>
          </a:xfrm>
        </p:spPr>
        <p:txBody>
          <a:bodyPr>
            <a:normAutofit lnSpcReduction="10000"/>
          </a:bodyPr>
          <a:lstStyle/>
          <a:p>
            <a:endParaRPr lang="en-US" dirty="0"/>
          </a:p>
          <a:p>
            <a:pPr lvl="2" fontAlgn="base"/>
            <a:r>
              <a:rPr lang="en-US" sz="2000" dirty="0"/>
              <a:t>Start the interviews ASAP after incidents</a:t>
            </a:r>
          </a:p>
          <a:p>
            <a:pPr lvl="2" fontAlgn="base"/>
            <a:r>
              <a:rPr lang="en-US" sz="2000" dirty="0"/>
              <a:t>Make them comfortable, but don’t be</a:t>
            </a:r>
            <a:r>
              <a:rPr lang="en-US" sz="2000" i="1" dirty="0"/>
              <a:t> too</a:t>
            </a:r>
            <a:r>
              <a:rPr lang="en-US" sz="2000" dirty="0"/>
              <a:t> friendly</a:t>
            </a:r>
          </a:p>
          <a:p>
            <a:pPr lvl="2" fontAlgn="base"/>
            <a:r>
              <a:rPr lang="en-US" sz="2000" dirty="0"/>
              <a:t>Explain your role as investigator (information-gathering, not decision-maker)</a:t>
            </a:r>
          </a:p>
          <a:p>
            <a:pPr lvl="2" fontAlgn="base"/>
            <a:r>
              <a:rPr lang="en-US" sz="2000" dirty="0"/>
              <a:t>Discuss confidentiality and its limits</a:t>
            </a:r>
          </a:p>
          <a:p>
            <a:pPr lvl="2" fontAlgn="base"/>
            <a:r>
              <a:rPr lang="en-US" sz="2000" dirty="0"/>
              <a:t>Discuss retaliation and its prohibition</a:t>
            </a:r>
          </a:p>
          <a:p>
            <a:pPr lvl="2" fontAlgn="base"/>
            <a:r>
              <a:rPr lang="en-US" sz="2000" dirty="0"/>
              <a:t>Discuss logistics of the interview process</a:t>
            </a:r>
          </a:p>
          <a:p>
            <a:pPr lvl="2" fontAlgn="base"/>
            <a:r>
              <a:rPr lang="en-US" sz="2000" dirty="0"/>
              <a:t>Inform witnesses that they can’t be retaliated against; help them feel comfortable</a:t>
            </a:r>
          </a:p>
          <a:p>
            <a:pPr lvl="2" fontAlgn="base"/>
            <a:r>
              <a:rPr lang="en-US" sz="2000" dirty="0"/>
              <a:t>Maintain objectivity/poker-face</a:t>
            </a:r>
          </a:p>
          <a:p>
            <a:pPr lvl="2" fontAlgn="base"/>
            <a:r>
              <a:rPr lang="en-US" sz="2000" dirty="0"/>
              <a:t>Take good notes, or record if appropriate</a:t>
            </a:r>
          </a:p>
          <a:p>
            <a:pPr lvl="2" fontAlgn="base"/>
            <a:r>
              <a:rPr lang="en-US" sz="2000" dirty="0"/>
              <a:t>Hold the interview in a private, quiet location</a:t>
            </a:r>
          </a:p>
          <a:p>
            <a:pPr lvl="2" fontAlgn="base"/>
            <a:r>
              <a:rPr lang="en-US" sz="2000" dirty="0"/>
              <a:t>Open-ended questions; avoid yes/no or leading questions</a:t>
            </a:r>
          </a:p>
          <a:p>
            <a:endParaRPr lang="en-US" dirty="0"/>
          </a:p>
        </p:txBody>
      </p:sp>
      <p:pic>
        <p:nvPicPr>
          <p:cNvPr id="5" name="Picture 4">
            <a:extLst>
              <a:ext uri="{FF2B5EF4-FFF2-40B4-BE49-F238E27FC236}">
                <a16:creationId xmlns:a16="http://schemas.microsoft.com/office/drawing/2014/main" id="{1E8F57EC-8538-374E-ACD6-AB9AA0ACC230}"/>
              </a:ext>
            </a:extLst>
          </p:cNvPr>
          <p:cNvPicPr>
            <a:picLocks noChangeAspect="1"/>
          </p:cNvPicPr>
          <p:nvPr/>
        </p:nvPicPr>
        <p:blipFill>
          <a:blip r:embed="rId2"/>
          <a:stretch>
            <a:fillRect/>
          </a:stretch>
        </p:blipFill>
        <p:spPr>
          <a:xfrm>
            <a:off x="9689691" y="5064440"/>
            <a:ext cx="1986116" cy="1319245"/>
          </a:xfrm>
          <a:prstGeom prst="rect">
            <a:avLst/>
          </a:prstGeom>
          <a:effectLst>
            <a:softEdge rad="50800"/>
          </a:effectLst>
        </p:spPr>
      </p:pic>
    </p:spTree>
    <p:extLst>
      <p:ext uri="{BB962C8B-B14F-4D97-AF65-F5344CB8AC3E}">
        <p14:creationId xmlns:p14="http://schemas.microsoft.com/office/powerpoint/2010/main" val="1214917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1B14F-B053-A143-A531-8FF6A428DA50}"/>
              </a:ext>
            </a:extLst>
          </p:cNvPr>
          <p:cNvSpPr>
            <a:spLocks noGrp="1"/>
          </p:cNvSpPr>
          <p:nvPr>
            <p:ph type="title"/>
          </p:nvPr>
        </p:nvSpPr>
        <p:spPr>
          <a:xfrm>
            <a:off x="3233600" y="570313"/>
            <a:ext cx="7958331" cy="691560"/>
          </a:xfrm>
        </p:spPr>
        <p:txBody>
          <a:bodyPr/>
          <a:lstStyle/>
          <a:p>
            <a:r>
              <a:rPr lang="en-US" dirty="0"/>
              <a:t>What is Different? (Not Comprehensive)</a:t>
            </a:r>
          </a:p>
        </p:txBody>
      </p:sp>
      <p:sp>
        <p:nvSpPr>
          <p:cNvPr id="3" name="Content Placeholder 2">
            <a:extLst>
              <a:ext uri="{FF2B5EF4-FFF2-40B4-BE49-F238E27FC236}">
                <a16:creationId xmlns:a16="http://schemas.microsoft.com/office/drawing/2014/main" id="{899FF186-62CC-C948-9C43-ED8241267B6A}"/>
              </a:ext>
            </a:extLst>
          </p:cNvPr>
          <p:cNvSpPr>
            <a:spLocks noGrp="1"/>
          </p:cNvSpPr>
          <p:nvPr>
            <p:ph idx="1"/>
          </p:nvPr>
        </p:nvSpPr>
        <p:spPr>
          <a:xfrm>
            <a:off x="619432" y="988142"/>
            <a:ext cx="10043652" cy="5869858"/>
          </a:xfrm>
        </p:spPr>
        <p:txBody>
          <a:bodyPr>
            <a:normAutofit fontScale="92500" lnSpcReduction="10000"/>
          </a:bodyPr>
          <a:lstStyle/>
          <a:p>
            <a:endParaRPr lang="en-US" dirty="0"/>
          </a:p>
          <a:p>
            <a:pPr lvl="1" fontAlgn="base"/>
            <a:r>
              <a:rPr lang="en-US" sz="2400" dirty="0"/>
              <a:t>Off campus conduct may be subject to the scope of the grievance process and requirement to respond, if subject to the school’s disciplinary authority. </a:t>
            </a:r>
          </a:p>
          <a:p>
            <a:pPr lvl="1" fontAlgn="base"/>
            <a:r>
              <a:rPr lang="en-US" sz="2400" dirty="0"/>
              <a:t>Grievance process changes:</a:t>
            </a:r>
          </a:p>
          <a:p>
            <a:pPr lvl="2" fontAlgn="base"/>
            <a:r>
              <a:rPr lang="en-US" dirty="0"/>
              <a:t>No need for a “formal complaint”</a:t>
            </a:r>
          </a:p>
          <a:p>
            <a:pPr lvl="2" fontAlgn="base"/>
            <a:r>
              <a:rPr lang="en-US" dirty="0"/>
              <a:t>Broader list of individuals who can file a complaint</a:t>
            </a:r>
          </a:p>
          <a:p>
            <a:pPr lvl="2" fontAlgn="base"/>
            <a:r>
              <a:rPr lang="en-US" dirty="0"/>
              <a:t>Factors for Title IX Coordinators filing a complaint </a:t>
            </a:r>
          </a:p>
          <a:p>
            <a:pPr lvl="2" fontAlgn="base"/>
            <a:r>
              <a:rPr lang="en-US" dirty="0"/>
              <a:t>Single investigator model</a:t>
            </a:r>
          </a:p>
          <a:p>
            <a:pPr lvl="2" fontAlgn="base"/>
            <a:r>
              <a:rPr lang="en-US" dirty="0"/>
              <a:t>Summary of evidence, unless underlying evidence requested</a:t>
            </a:r>
          </a:p>
          <a:p>
            <a:pPr lvl="2" fontAlgn="base"/>
            <a:r>
              <a:rPr lang="en-US" dirty="0"/>
              <a:t>Dismissals are permissive</a:t>
            </a:r>
          </a:p>
          <a:p>
            <a:pPr lvl="2" fontAlgn="base"/>
            <a:r>
              <a:rPr lang="en-US" dirty="0"/>
              <a:t>Simpler process (i.e. flexible/shorter timelines, no need for written questions from parties, etc.)</a:t>
            </a:r>
          </a:p>
          <a:p>
            <a:pPr lvl="2" fontAlgn="base"/>
            <a:r>
              <a:rPr lang="en-US" dirty="0"/>
              <a:t>No required appeals process (except for dismissals)</a:t>
            </a:r>
          </a:p>
          <a:p>
            <a:pPr lvl="1" fontAlgn="base"/>
            <a:r>
              <a:rPr lang="en-US" dirty="0"/>
              <a:t>Training requirements for all staff</a:t>
            </a:r>
          </a:p>
          <a:p>
            <a:pPr lvl="2" fontAlgn="base"/>
            <a:endParaRPr lang="en-US" dirty="0"/>
          </a:p>
        </p:txBody>
      </p:sp>
    </p:spTree>
    <p:extLst>
      <p:ext uri="{BB962C8B-B14F-4D97-AF65-F5344CB8AC3E}">
        <p14:creationId xmlns:p14="http://schemas.microsoft.com/office/powerpoint/2010/main" val="106087013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8F5BA-598A-6543-8F29-23697224E0DD}"/>
              </a:ext>
            </a:extLst>
          </p:cNvPr>
          <p:cNvSpPr>
            <a:spLocks noGrp="1"/>
          </p:cNvSpPr>
          <p:nvPr>
            <p:ph type="title"/>
          </p:nvPr>
        </p:nvSpPr>
        <p:spPr>
          <a:xfrm>
            <a:off x="4557252" y="500884"/>
            <a:ext cx="6130872" cy="614344"/>
          </a:xfrm>
        </p:spPr>
        <p:txBody>
          <a:bodyPr/>
          <a:lstStyle/>
          <a:p>
            <a:r>
              <a:rPr lang="en-US" b="1" dirty="0"/>
              <a:t>Interview Tips Continued</a:t>
            </a:r>
            <a:r>
              <a:rPr lang="en-US" dirty="0"/>
              <a:t>…</a:t>
            </a:r>
          </a:p>
        </p:txBody>
      </p:sp>
      <p:sp>
        <p:nvSpPr>
          <p:cNvPr id="3" name="Content Placeholder 2">
            <a:extLst>
              <a:ext uri="{FF2B5EF4-FFF2-40B4-BE49-F238E27FC236}">
                <a16:creationId xmlns:a16="http://schemas.microsoft.com/office/drawing/2014/main" id="{75D9F72E-4120-B248-817C-19640EB2656B}"/>
              </a:ext>
            </a:extLst>
          </p:cNvPr>
          <p:cNvSpPr>
            <a:spLocks noGrp="1"/>
          </p:cNvSpPr>
          <p:nvPr>
            <p:ph idx="1"/>
          </p:nvPr>
        </p:nvSpPr>
        <p:spPr>
          <a:xfrm>
            <a:off x="280219" y="1115228"/>
            <a:ext cx="10959281" cy="5963998"/>
          </a:xfrm>
        </p:spPr>
        <p:txBody>
          <a:bodyPr/>
          <a:lstStyle/>
          <a:p>
            <a:endParaRPr lang="en-US" dirty="0"/>
          </a:p>
          <a:p>
            <a:pPr lvl="2" fontAlgn="base"/>
            <a:r>
              <a:rPr lang="en-US" sz="2200" dirty="0"/>
              <a:t>Do not interrupt witnesses while they are coming out with relevant information, don’t be afraid of dead air, we want them to speak</a:t>
            </a:r>
          </a:p>
          <a:p>
            <a:pPr lvl="2" fontAlgn="base"/>
            <a:r>
              <a:rPr lang="en-US" sz="2200" dirty="0"/>
              <a:t>Start out with general/warm up questions, then graduate to more closely-focused questions to secure witnesses details</a:t>
            </a:r>
          </a:p>
          <a:p>
            <a:pPr lvl="2" fontAlgn="base"/>
            <a:r>
              <a:rPr lang="en-US" sz="2200" dirty="0"/>
              <a:t>Repeat important questions, but with different wording, to see whether the witness maintains their account</a:t>
            </a:r>
          </a:p>
          <a:p>
            <a:pPr lvl="2" fontAlgn="base"/>
            <a:r>
              <a:rPr lang="en-US" sz="2200" dirty="0"/>
              <a:t>Avoid confrontational or accusatory questions (i.e. leading questions)</a:t>
            </a:r>
          </a:p>
          <a:p>
            <a:pPr lvl="2" fontAlgn="base"/>
            <a:r>
              <a:rPr lang="en-US" sz="2200" dirty="0"/>
              <a:t>Pay attention to witnesses' body language, make note in report</a:t>
            </a:r>
          </a:p>
          <a:p>
            <a:pPr lvl="2" fontAlgn="base"/>
            <a:r>
              <a:rPr lang="en-US" sz="2200" dirty="0"/>
              <a:t>Use silence after a question as a technique to encourage reticent witnesses to start talking - people often feel a need to "fill in" periods of silence</a:t>
            </a:r>
          </a:p>
          <a:p>
            <a:endParaRPr lang="en-US" dirty="0"/>
          </a:p>
        </p:txBody>
      </p:sp>
      <p:pic>
        <p:nvPicPr>
          <p:cNvPr id="5" name="Picture 4">
            <a:extLst>
              <a:ext uri="{FF2B5EF4-FFF2-40B4-BE49-F238E27FC236}">
                <a16:creationId xmlns:a16="http://schemas.microsoft.com/office/drawing/2014/main" id="{3512D4A3-146F-5242-986A-2B6222EAF8FC}"/>
              </a:ext>
            </a:extLst>
          </p:cNvPr>
          <p:cNvPicPr>
            <a:picLocks noChangeAspect="1"/>
          </p:cNvPicPr>
          <p:nvPr/>
        </p:nvPicPr>
        <p:blipFill>
          <a:blip r:embed="rId2"/>
          <a:stretch>
            <a:fillRect/>
          </a:stretch>
        </p:blipFill>
        <p:spPr>
          <a:xfrm>
            <a:off x="1942447" y="242906"/>
            <a:ext cx="1803400" cy="1130300"/>
          </a:xfrm>
          <a:prstGeom prst="rect">
            <a:avLst/>
          </a:prstGeom>
          <a:effectLst>
            <a:softEdge rad="190500"/>
          </a:effectLst>
        </p:spPr>
      </p:pic>
    </p:spTree>
    <p:extLst>
      <p:ext uri="{BB962C8B-B14F-4D97-AF65-F5344CB8AC3E}">
        <p14:creationId xmlns:p14="http://schemas.microsoft.com/office/powerpoint/2010/main" val="38831070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1FFED-A5EA-4D4A-BF71-031D696F7B36}"/>
              </a:ext>
            </a:extLst>
          </p:cNvPr>
          <p:cNvSpPr>
            <a:spLocks noGrp="1"/>
          </p:cNvSpPr>
          <p:nvPr>
            <p:ph type="title"/>
          </p:nvPr>
        </p:nvSpPr>
        <p:spPr/>
        <p:txBody>
          <a:bodyPr/>
          <a:lstStyle/>
          <a:p>
            <a:r>
              <a:rPr lang="en-US" dirty="0"/>
              <a:t>Interview Tips</a:t>
            </a:r>
          </a:p>
        </p:txBody>
      </p:sp>
      <p:sp>
        <p:nvSpPr>
          <p:cNvPr id="3" name="Content Placeholder 2">
            <a:extLst>
              <a:ext uri="{FF2B5EF4-FFF2-40B4-BE49-F238E27FC236}">
                <a16:creationId xmlns:a16="http://schemas.microsoft.com/office/drawing/2014/main" id="{A3364E70-717B-F241-8E7C-02292C5E5A57}"/>
              </a:ext>
            </a:extLst>
          </p:cNvPr>
          <p:cNvSpPr>
            <a:spLocks noGrp="1"/>
          </p:cNvSpPr>
          <p:nvPr>
            <p:ph idx="1"/>
          </p:nvPr>
        </p:nvSpPr>
        <p:spPr>
          <a:xfrm>
            <a:off x="1308100" y="1549400"/>
            <a:ext cx="9262039" cy="4500544"/>
          </a:xfrm>
        </p:spPr>
        <p:txBody>
          <a:bodyPr/>
          <a:lstStyle/>
          <a:p>
            <a:endParaRPr lang="en-US" dirty="0"/>
          </a:p>
          <a:p>
            <a:pPr lvl="2" fontAlgn="base"/>
            <a:r>
              <a:rPr lang="en-US" sz="2400" dirty="0"/>
              <a:t>Be ready with follow-up questions if needed</a:t>
            </a:r>
          </a:p>
          <a:p>
            <a:pPr lvl="3" fontAlgn="base"/>
            <a:r>
              <a:rPr lang="en-US" sz="2400" dirty="0"/>
              <a:t>Open with some easy questions</a:t>
            </a:r>
          </a:p>
          <a:p>
            <a:pPr lvl="3" fontAlgn="base"/>
            <a:r>
              <a:rPr lang="en-US" sz="2400" dirty="0"/>
              <a:t>Ask a mix of questions</a:t>
            </a:r>
          </a:p>
          <a:p>
            <a:pPr lvl="3" fontAlgn="base"/>
            <a:r>
              <a:rPr lang="en-US" sz="2400" dirty="0"/>
              <a:t> Ask red herring questions</a:t>
            </a:r>
          </a:p>
          <a:p>
            <a:pPr lvl="3" fontAlgn="base"/>
            <a:r>
              <a:rPr lang="en-US" sz="2400" dirty="0"/>
              <a:t>Ask open ended questions; then specific questions</a:t>
            </a:r>
          </a:p>
          <a:p>
            <a:pPr lvl="1"/>
            <a:r>
              <a:rPr lang="en-US" sz="2400" dirty="0"/>
              <a:t>Recommend prewriting questions</a:t>
            </a:r>
          </a:p>
        </p:txBody>
      </p:sp>
      <p:pic>
        <p:nvPicPr>
          <p:cNvPr id="5" name="Picture 4">
            <a:extLst>
              <a:ext uri="{FF2B5EF4-FFF2-40B4-BE49-F238E27FC236}">
                <a16:creationId xmlns:a16="http://schemas.microsoft.com/office/drawing/2014/main" id="{B23041CB-6346-2249-B0A3-A77FE1E16035}"/>
              </a:ext>
            </a:extLst>
          </p:cNvPr>
          <p:cNvPicPr>
            <a:picLocks noChangeAspect="1"/>
          </p:cNvPicPr>
          <p:nvPr/>
        </p:nvPicPr>
        <p:blipFill>
          <a:blip r:embed="rId2"/>
          <a:stretch>
            <a:fillRect/>
          </a:stretch>
        </p:blipFill>
        <p:spPr>
          <a:xfrm>
            <a:off x="4032250" y="406800"/>
            <a:ext cx="2622550" cy="1478485"/>
          </a:xfrm>
          <a:prstGeom prst="rect">
            <a:avLst/>
          </a:prstGeom>
          <a:effectLst>
            <a:softEdge rad="165100"/>
          </a:effectLst>
        </p:spPr>
      </p:pic>
    </p:spTree>
    <p:extLst>
      <p:ext uri="{BB962C8B-B14F-4D97-AF65-F5344CB8AC3E}">
        <p14:creationId xmlns:p14="http://schemas.microsoft.com/office/powerpoint/2010/main" val="1023701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311EF-CBB1-1B48-98F8-59ACAC9AAD30}"/>
              </a:ext>
            </a:extLst>
          </p:cNvPr>
          <p:cNvSpPr>
            <a:spLocks noGrp="1"/>
          </p:cNvSpPr>
          <p:nvPr>
            <p:ph type="title"/>
          </p:nvPr>
        </p:nvSpPr>
        <p:spPr/>
        <p:txBody>
          <a:bodyPr/>
          <a:lstStyle/>
          <a:p>
            <a:r>
              <a:rPr lang="en-US" b="1" dirty="0"/>
              <a:t>Terms to be Familiar With</a:t>
            </a:r>
            <a:r>
              <a:rPr lang="en-US" dirty="0"/>
              <a:t>:</a:t>
            </a:r>
          </a:p>
        </p:txBody>
      </p:sp>
      <p:sp>
        <p:nvSpPr>
          <p:cNvPr id="3" name="Content Placeholder 2">
            <a:extLst>
              <a:ext uri="{FF2B5EF4-FFF2-40B4-BE49-F238E27FC236}">
                <a16:creationId xmlns:a16="http://schemas.microsoft.com/office/drawing/2014/main" id="{66F609E0-BDCC-7D47-943F-DFCD15E9A22C}"/>
              </a:ext>
            </a:extLst>
          </p:cNvPr>
          <p:cNvSpPr>
            <a:spLocks noGrp="1"/>
          </p:cNvSpPr>
          <p:nvPr>
            <p:ph idx="1"/>
          </p:nvPr>
        </p:nvSpPr>
        <p:spPr>
          <a:xfrm>
            <a:off x="1027814" y="1701209"/>
            <a:ext cx="9542325" cy="5156791"/>
          </a:xfrm>
        </p:spPr>
        <p:txBody>
          <a:bodyPr>
            <a:normAutofit/>
          </a:bodyPr>
          <a:lstStyle/>
          <a:p>
            <a:pPr marL="0" indent="0" rtl="0" fontAlgn="base">
              <a:spcBef>
                <a:spcPts val="0"/>
              </a:spcBef>
              <a:spcAft>
                <a:spcPts val="0"/>
              </a:spcAft>
              <a:buNone/>
            </a:pPr>
            <a:r>
              <a:rPr lang="en-US" sz="1400" b="1" i="0" u="none" strike="noStrike" dirty="0">
                <a:effectLst/>
                <a:latin typeface="Arial" panose="020B0604020202020204" pitchFamily="34" charset="0"/>
              </a:rPr>
              <a:t>Complainant</a:t>
            </a:r>
            <a:r>
              <a:rPr lang="en-US" sz="1400" b="0" i="0" u="none" strike="noStrike" dirty="0">
                <a:effectLst/>
                <a:latin typeface="Arial" panose="020B0604020202020204" pitchFamily="34" charset="0"/>
              </a:rPr>
              <a:t> means:</a:t>
            </a:r>
          </a:p>
          <a:p>
            <a:pPr marL="742950" lvl="1" indent="-285750" rtl="0" fontAlgn="base">
              <a:spcBef>
                <a:spcPts val="0"/>
              </a:spcBef>
              <a:spcAft>
                <a:spcPts val="0"/>
              </a:spcAft>
              <a:buFont typeface="+mj-lt"/>
              <a:buAutoNum type="arabicPeriod"/>
            </a:pPr>
            <a:r>
              <a:rPr lang="en-US" sz="1400" b="0" i="0" u="none" strike="noStrike" dirty="0">
                <a:effectLst/>
                <a:latin typeface="Arial" panose="020B0604020202020204" pitchFamily="34" charset="0"/>
              </a:rPr>
              <a:t>A student or employee who is alleged to have been subjected to conduct that could constitute sex discrimination under Title IX or this part; or</a:t>
            </a:r>
          </a:p>
          <a:p>
            <a:pPr marL="742950" lvl="1" indent="-285750" rtl="0" fontAlgn="base">
              <a:spcBef>
                <a:spcPts val="0"/>
              </a:spcBef>
              <a:spcAft>
                <a:spcPts val="0"/>
              </a:spcAft>
              <a:buFont typeface="+mj-lt"/>
              <a:buAutoNum type="arabicPeriod"/>
            </a:pPr>
            <a:r>
              <a:rPr lang="en-US" sz="1400" b="0" i="0" u="none" strike="noStrike" dirty="0">
                <a:effectLst/>
                <a:latin typeface="Arial" panose="020B0604020202020204" pitchFamily="34" charset="0"/>
              </a:rPr>
              <a:t>A person other than a student or employee who is alleged to have been subjected to conduct that could constitute sex discrimination under Title IX or this part and who was participating or attempting to participate in the School’s education program or activity at the time of the alleged sex discrimination. </a:t>
            </a:r>
            <a:endParaRPr lang="en-US" sz="1400" dirty="0">
              <a:latin typeface="Arial" panose="020B0604020202020204" pitchFamily="34" charset="0"/>
            </a:endParaRPr>
          </a:p>
          <a:p>
            <a:pPr marL="6350" indent="0" fontAlgn="base">
              <a:spcBef>
                <a:spcPts val="0"/>
              </a:spcBef>
              <a:spcAft>
                <a:spcPts val="0"/>
              </a:spcAft>
              <a:buNone/>
            </a:pPr>
            <a:r>
              <a:rPr lang="en-US" sz="1400" b="1" i="0" u="none" strike="noStrike" dirty="0">
                <a:effectLst/>
                <a:latin typeface="Arial" panose="020B0604020202020204" pitchFamily="34" charset="0"/>
              </a:rPr>
              <a:t>Complaint</a:t>
            </a:r>
            <a:r>
              <a:rPr lang="en-US" sz="1400" b="0" i="0" u="none" strike="noStrike" dirty="0">
                <a:effectLst/>
                <a:latin typeface="Arial" panose="020B0604020202020204" pitchFamily="34" charset="0"/>
              </a:rPr>
              <a:t> means an oral or written request to the School that objectively can be understood as a request for the School to investigate and make a determination about alleged discrimination under Title IX. </a:t>
            </a:r>
          </a:p>
          <a:p>
            <a:pPr marL="0" indent="0" rtl="0" fontAlgn="base">
              <a:spcBef>
                <a:spcPts val="0"/>
              </a:spcBef>
              <a:spcAft>
                <a:spcPts val="0"/>
              </a:spcAft>
              <a:buNone/>
            </a:pPr>
            <a:r>
              <a:rPr lang="en-US" sz="1400" b="1" i="0" u="none" strike="noStrike" dirty="0">
                <a:effectLst/>
                <a:latin typeface="Arial" panose="020B0604020202020204" pitchFamily="34" charset="0"/>
              </a:rPr>
              <a:t>Confidential Employee</a:t>
            </a:r>
            <a:r>
              <a:rPr lang="en-US" sz="1400" b="0" i="0" u="none" strike="noStrike" dirty="0">
                <a:effectLst/>
                <a:latin typeface="Arial" panose="020B0604020202020204" pitchFamily="34" charset="0"/>
              </a:rPr>
              <a:t> means:</a:t>
            </a:r>
          </a:p>
          <a:p>
            <a:pPr marL="742950" lvl="1" indent="-285750" rtl="0" fontAlgn="base">
              <a:spcBef>
                <a:spcPts val="0"/>
              </a:spcBef>
              <a:spcAft>
                <a:spcPts val="0"/>
              </a:spcAft>
              <a:buFont typeface="+mj-lt"/>
              <a:buAutoNum type="arabicPeriod"/>
            </a:pPr>
            <a:r>
              <a:rPr lang="en-US" sz="1400" b="0" i="0" u="none" strike="noStrike" dirty="0">
                <a:effectLst/>
                <a:latin typeface="Arial" panose="020B0604020202020204" pitchFamily="34" charset="0"/>
              </a:rPr>
              <a:t>An employee of the School whose communications are privileged or confidential under Federal or State law. The employee’s confidential status, for purposes of this part, is only with respect to information received while the employee is functioning within the scope of their duties to which privilege or confidentiality applies; or</a:t>
            </a:r>
          </a:p>
          <a:p>
            <a:pPr marL="742950" lvl="1" indent="-285750" rtl="0" fontAlgn="base">
              <a:spcBef>
                <a:spcPts val="0"/>
              </a:spcBef>
              <a:spcAft>
                <a:spcPts val="0"/>
              </a:spcAft>
              <a:buFont typeface="+mj-lt"/>
              <a:buAutoNum type="arabicPeriod"/>
            </a:pPr>
            <a:r>
              <a:rPr lang="en-US" sz="1400" b="0" i="0" u="none" strike="noStrike" dirty="0">
                <a:effectLst/>
                <a:latin typeface="Arial" panose="020B0604020202020204" pitchFamily="34" charset="0"/>
              </a:rPr>
              <a:t>An employee of the School whom the School has designated as confidential for the purpose of providing services to persons related to sex discrimination. If the employee also has a duty not associated with providing those services, the employee’s confidential status is only with respect to information received about sex discrimination in connection with providing those services. </a:t>
            </a:r>
          </a:p>
          <a:p>
            <a:pPr marL="6350" indent="0" fontAlgn="base">
              <a:spcBef>
                <a:spcPts val="0"/>
              </a:spcBef>
              <a:spcAft>
                <a:spcPts val="0"/>
              </a:spcAft>
              <a:buNone/>
            </a:pPr>
            <a:r>
              <a:rPr lang="en-US" sz="1400" b="1" i="0" u="none" strike="noStrike" dirty="0">
                <a:effectLst/>
                <a:latin typeface="Arial" panose="020B0604020202020204" pitchFamily="34" charset="0"/>
              </a:rPr>
              <a:t>Disciplinary Sanctions</a:t>
            </a:r>
            <a:r>
              <a:rPr lang="en-US" sz="1400" b="0" i="0" u="none" strike="noStrike" dirty="0">
                <a:effectLst/>
                <a:latin typeface="Arial" panose="020B0604020202020204" pitchFamily="34" charset="0"/>
              </a:rPr>
              <a:t> means consequences imposed on a respondent following a determination under the Title IX grievance procedure that the respondent violated the School’s prohibition on sex discrimination. </a:t>
            </a:r>
          </a:p>
          <a:p>
            <a:pPr marL="742950" lvl="1" indent="-285750" rtl="0" fontAlgn="base">
              <a:spcBef>
                <a:spcPts val="0"/>
              </a:spcBef>
              <a:spcAft>
                <a:spcPts val="0"/>
              </a:spcAft>
              <a:buFont typeface="+mj-lt"/>
              <a:buAutoNum type="arabicPeriod"/>
            </a:pPr>
            <a:endParaRPr lang="en-US" sz="1100" b="0" i="0" u="none" strike="noStrike" dirty="0">
              <a:solidFill>
                <a:srgbClr val="000000"/>
              </a:solidFill>
              <a:effectLst/>
              <a:latin typeface="Arial" panose="020B0604020202020204" pitchFamily="34" charset="0"/>
            </a:endParaRPr>
          </a:p>
          <a:p>
            <a:pPr marL="6350" indent="0" fontAlgn="base">
              <a:spcBef>
                <a:spcPts val="0"/>
              </a:spcBef>
              <a:spcAft>
                <a:spcPts val="0"/>
              </a:spcAft>
              <a:buNone/>
            </a:pPr>
            <a:endParaRPr lang="en-US" sz="1500" b="0" i="0" u="none" strike="noStrike" dirty="0">
              <a:effectLst/>
              <a:latin typeface="Arial" panose="020B0604020202020204" pitchFamily="34" charset="0"/>
            </a:endParaRPr>
          </a:p>
        </p:txBody>
      </p:sp>
    </p:spTree>
    <p:extLst>
      <p:ext uri="{BB962C8B-B14F-4D97-AF65-F5344CB8AC3E}">
        <p14:creationId xmlns:p14="http://schemas.microsoft.com/office/powerpoint/2010/main" val="1837313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311EF-CBB1-1B48-98F8-59ACAC9AAD30}"/>
              </a:ext>
            </a:extLst>
          </p:cNvPr>
          <p:cNvSpPr>
            <a:spLocks noGrp="1"/>
          </p:cNvSpPr>
          <p:nvPr>
            <p:ph type="title"/>
          </p:nvPr>
        </p:nvSpPr>
        <p:spPr/>
        <p:txBody>
          <a:bodyPr/>
          <a:lstStyle/>
          <a:p>
            <a:r>
              <a:rPr lang="en-US" b="1" dirty="0"/>
              <a:t>Terms to be Familiar With</a:t>
            </a:r>
            <a:r>
              <a:rPr lang="en-US" dirty="0"/>
              <a:t>:</a:t>
            </a:r>
          </a:p>
        </p:txBody>
      </p:sp>
      <p:sp>
        <p:nvSpPr>
          <p:cNvPr id="3" name="Content Placeholder 2">
            <a:extLst>
              <a:ext uri="{FF2B5EF4-FFF2-40B4-BE49-F238E27FC236}">
                <a16:creationId xmlns:a16="http://schemas.microsoft.com/office/drawing/2014/main" id="{66F609E0-BDCC-7D47-943F-DFCD15E9A22C}"/>
              </a:ext>
            </a:extLst>
          </p:cNvPr>
          <p:cNvSpPr>
            <a:spLocks noGrp="1"/>
          </p:cNvSpPr>
          <p:nvPr>
            <p:ph idx="1"/>
          </p:nvPr>
        </p:nvSpPr>
        <p:spPr>
          <a:xfrm>
            <a:off x="1027814" y="1701209"/>
            <a:ext cx="9542325" cy="5156791"/>
          </a:xfrm>
        </p:spPr>
        <p:txBody>
          <a:bodyPr>
            <a:normAutofit/>
          </a:bodyPr>
          <a:lstStyle/>
          <a:p>
            <a:pPr marL="0" indent="0" rtl="0" fontAlgn="base">
              <a:spcBef>
                <a:spcPts val="0"/>
              </a:spcBef>
              <a:spcAft>
                <a:spcPts val="0"/>
              </a:spcAft>
              <a:buNone/>
            </a:pPr>
            <a:r>
              <a:rPr lang="en-US" sz="1300" b="1" i="0" u="none" strike="noStrike" dirty="0">
                <a:effectLst/>
                <a:latin typeface="Arial" panose="020B0604020202020204" pitchFamily="34" charset="0"/>
              </a:rPr>
              <a:t>Parental status</a:t>
            </a:r>
            <a:r>
              <a:rPr lang="en-US" sz="1300" b="0" i="0" u="none" strike="noStrike" dirty="0">
                <a:effectLst/>
                <a:latin typeface="Arial" panose="020B0604020202020204" pitchFamily="34" charset="0"/>
              </a:rPr>
              <a:t> means the status of a person who, with respect to another person who is under the age of 18 or who is 18 or older but is incapable of self-care because of a physical or mental disability, is:</a:t>
            </a: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A biological parent;</a:t>
            </a: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An adoptive parent;</a:t>
            </a: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A foster parent;</a:t>
            </a: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A stepparent;</a:t>
            </a: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A legal custodian or guardian;</a:t>
            </a: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In loco parentis with respect to such a person; or</a:t>
            </a: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Actively seeking legal custody, guardianship, visitation, or adoption of such a person. </a:t>
            </a:r>
          </a:p>
          <a:p>
            <a:pPr marL="0" indent="0" rtl="0" fontAlgn="base">
              <a:spcBef>
                <a:spcPts val="0"/>
              </a:spcBef>
              <a:spcAft>
                <a:spcPts val="0"/>
              </a:spcAft>
              <a:buNone/>
            </a:pPr>
            <a:br>
              <a:rPr lang="en-US" sz="1300" b="0" dirty="0">
                <a:effectLst/>
              </a:rPr>
            </a:br>
            <a:r>
              <a:rPr lang="en-US" sz="1300" b="1" i="0" u="none" strike="noStrike" dirty="0">
                <a:effectLst/>
                <a:latin typeface="Arial" panose="020B0604020202020204" pitchFamily="34" charset="0"/>
              </a:rPr>
              <a:t>Party</a:t>
            </a:r>
            <a:r>
              <a:rPr lang="en-US" sz="1300" b="0" i="0" u="none" strike="noStrike" dirty="0">
                <a:effectLst/>
                <a:latin typeface="Arial" panose="020B0604020202020204" pitchFamily="34" charset="0"/>
              </a:rPr>
              <a:t> means a complainant or respondent. </a:t>
            </a:r>
          </a:p>
          <a:p>
            <a:pPr marL="0" indent="0" rtl="0" fontAlgn="base">
              <a:spcBef>
                <a:spcPts val="0"/>
              </a:spcBef>
              <a:spcAft>
                <a:spcPts val="0"/>
              </a:spcAft>
              <a:buNone/>
            </a:pPr>
            <a:br>
              <a:rPr lang="en-US" sz="1300" b="0" dirty="0">
                <a:effectLst/>
              </a:rPr>
            </a:br>
            <a:r>
              <a:rPr lang="en-US" sz="1300" b="1" i="0" u="none" strike="noStrike" dirty="0">
                <a:effectLst/>
                <a:latin typeface="Arial" panose="020B0604020202020204" pitchFamily="34" charset="0"/>
              </a:rPr>
              <a:t>Peer Retaliation</a:t>
            </a:r>
            <a:r>
              <a:rPr lang="en-US" sz="1300" b="0" i="0" u="none" strike="noStrike" dirty="0">
                <a:effectLst/>
                <a:latin typeface="Arial" panose="020B0604020202020204" pitchFamily="34" charset="0"/>
              </a:rPr>
              <a:t> means retaliation by a student against another student. </a:t>
            </a:r>
          </a:p>
          <a:p>
            <a:pPr marL="0" indent="0" rtl="0" fontAlgn="base">
              <a:spcBef>
                <a:spcPts val="0"/>
              </a:spcBef>
              <a:spcAft>
                <a:spcPts val="0"/>
              </a:spcAft>
              <a:buNone/>
            </a:pPr>
            <a:br>
              <a:rPr lang="en-US" sz="1300" b="0" dirty="0">
                <a:effectLst/>
              </a:rPr>
            </a:br>
            <a:r>
              <a:rPr lang="en-US" sz="1300" b="1" i="0" u="none" strike="noStrike" dirty="0">
                <a:effectLst/>
                <a:latin typeface="Arial" panose="020B0604020202020204" pitchFamily="34" charset="0"/>
              </a:rPr>
              <a:t>Pregnancy or Related Conditions</a:t>
            </a:r>
            <a:r>
              <a:rPr lang="en-US" sz="1300" b="0" i="0" u="none" strike="noStrike" dirty="0">
                <a:effectLst/>
                <a:latin typeface="Arial" panose="020B0604020202020204" pitchFamily="34" charset="0"/>
              </a:rPr>
              <a:t> means:</a:t>
            </a: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Pregnancy, childbirth, termination of pregnancy, or lactation;</a:t>
            </a: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Medical conditions related to pregnancy, childbirth, termination of pregnancy, or lactation; or</a:t>
            </a:r>
          </a:p>
          <a:p>
            <a:pPr marL="742950" lvl="1" indent="-285750" rtl="0" fontAlgn="base">
              <a:spcBef>
                <a:spcPts val="0"/>
              </a:spcBef>
              <a:spcAft>
                <a:spcPts val="0"/>
              </a:spcAft>
              <a:buFont typeface="+mj-lt"/>
              <a:buAutoNum type="arabicPeriod"/>
            </a:pPr>
            <a:r>
              <a:rPr lang="en-US" sz="1300" b="0" i="0" u="none" strike="noStrike" dirty="0">
                <a:effectLst/>
                <a:latin typeface="Arial" panose="020B0604020202020204" pitchFamily="34" charset="0"/>
              </a:rPr>
              <a:t>Recovery from pregnancy, childbirth, termination of pregnancy, lactation, or related medical conditions. </a:t>
            </a:r>
          </a:p>
          <a:p>
            <a:pPr marL="742950" lvl="1" indent="-285750" rtl="0" fontAlgn="base">
              <a:spcBef>
                <a:spcPts val="0"/>
              </a:spcBef>
              <a:spcAft>
                <a:spcPts val="0"/>
              </a:spcAft>
              <a:buFont typeface="+mj-lt"/>
              <a:buAutoNum type="arabicPeriod"/>
            </a:pPr>
            <a:endParaRPr lang="en-US" sz="1100" b="0" i="0" u="none" strike="noStrike" dirty="0">
              <a:solidFill>
                <a:srgbClr val="000000"/>
              </a:solidFill>
              <a:effectLst/>
              <a:latin typeface="Arial" panose="020B0604020202020204" pitchFamily="34" charset="0"/>
            </a:endParaRPr>
          </a:p>
          <a:p>
            <a:pPr marL="6350" indent="0" fontAlgn="base">
              <a:spcBef>
                <a:spcPts val="0"/>
              </a:spcBef>
              <a:spcAft>
                <a:spcPts val="0"/>
              </a:spcAft>
              <a:buNone/>
            </a:pPr>
            <a:endParaRPr lang="en-US" sz="1500" b="0" i="0" u="none" strike="noStrike" dirty="0">
              <a:effectLst/>
              <a:latin typeface="Arial" panose="020B0604020202020204" pitchFamily="34" charset="0"/>
            </a:endParaRPr>
          </a:p>
        </p:txBody>
      </p:sp>
    </p:spTree>
    <p:extLst>
      <p:ext uri="{BB962C8B-B14F-4D97-AF65-F5344CB8AC3E}">
        <p14:creationId xmlns:p14="http://schemas.microsoft.com/office/powerpoint/2010/main" val="15101873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Madison</Template>
  <TotalTime>7551</TotalTime>
  <Words>15374</Words>
  <Application>Microsoft Macintosh PowerPoint</Application>
  <PresentationFormat>Widescreen</PresentationFormat>
  <Paragraphs>642</Paragraphs>
  <Slides>71</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71</vt:i4>
      </vt:variant>
    </vt:vector>
  </HeadingPairs>
  <TitlesOfParts>
    <vt:vector size="77" baseType="lpstr">
      <vt:lpstr>Arial</vt:lpstr>
      <vt:lpstr>Calibri</vt:lpstr>
      <vt:lpstr>MS Shell Dlg 2</vt:lpstr>
      <vt:lpstr>Wingdings</vt:lpstr>
      <vt:lpstr>Wingdings 3</vt:lpstr>
      <vt:lpstr>Madison</vt:lpstr>
      <vt:lpstr>2024 Update: Title IX Overview and Implementation</vt:lpstr>
      <vt:lpstr>PowerPoint Presentation</vt:lpstr>
      <vt:lpstr>Overview of Title IX</vt:lpstr>
      <vt:lpstr>New Rules</vt:lpstr>
      <vt:lpstr>Who Must Comply?</vt:lpstr>
      <vt:lpstr>What is Different? (Not Comprehensive)</vt:lpstr>
      <vt:lpstr>What is Different? (Not Comprehensive)</vt:lpstr>
      <vt:lpstr>Terms to be Familiar With:</vt:lpstr>
      <vt:lpstr>Terms to be Familiar With:</vt:lpstr>
      <vt:lpstr>Terms to be Familiar With:</vt:lpstr>
      <vt:lpstr>Terms to be Familiar With:</vt:lpstr>
      <vt:lpstr>Terms to be Familiar With:</vt:lpstr>
      <vt:lpstr>Terms to be Familiar With:</vt:lpstr>
      <vt:lpstr>Terms to be Familiar With:</vt:lpstr>
      <vt:lpstr>Title IX Requirements</vt:lpstr>
      <vt:lpstr>Title IX Requirements</vt:lpstr>
      <vt:lpstr>Title IX Requirements</vt:lpstr>
      <vt:lpstr>Title IX Requirements</vt:lpstr>
      <vt:lpstr>Title IX Requirements</vt:lpstr>
      <vt:lpstr>Title IX Coordinator</vt:lpstr>
      <vt:lpstr>Title IX Coordinator</vt:lpstr>
      <vt:lpstr>Notification/Reporting Requirements</vt:lpstr>
      <vt:lpstr>Notification/Reporting Requirements</vt:lpstr>
      <vt:lpstr>Confidential Employees</vt:lpstr>
      <vt:lpstr>Title IX Training Requirements</vt:lpstr>
      <vt:lpstr>Title IX Training Requirements: All Employees</vt:lpstr>
      <vt:lpstr>Title IX Training Requirements: If the School Has Confidential Employees</vt:lpstr>
      <vt:lpstr>Title IX Training Requirements: Investigators, Decisionmakers, and Others Responsible for Implementing the Title IX Grievance Procedures or Modifying/Terminating Supportive Measures </vt:lpstr>
      <vt:lpstr>Title IX Training Requirements: Informal Resolution Facilitators</vt:lpstr>
      <vt:lpstr>Title IX Training Requirements:  Title IX Coordinator</vt:lpstr>
      <vt:lpstr>Title IX Record Keeping</vt:lpstr>
      <vt:lpstr>New Requirements: Parental, family, or marital status; pregnancy or related conditions</vt:lpstr>
      <vt:lpstr>New Requirements: Pregnancy or Related Conditions</vt:lpstr>
      <vt:lpstr>New Requirements: Pregnancy or Related Conditions</vt:lpstr>
      <vt:lpstr>New Requirements: Pregnancy or Related Conditions</vt:lpstr>
      <vt:lpstr>New Requirements: Pregnancy or Related Conditions</vt:lpstr>
      <vt:lpstr>New Requirements: Pregnancy or Related Conditions</vt:lpstr>
      <vt:lpstr>New Requirements: Pregnancy or Related Conditions</vt:lpstr>
      <vt:lpstr>PowerPoint Presentation</vt:lpstr>
      <vt:lpstr>Title IX Grievance Procedure: Generally </vt:lpstr>
      <vt:lpstr>Title IX Grievance Procedure: Reasonably Prompt Timeframes </vt:lpstr>
      <vt:lpstr>Title IX Grievance Procedure: Complaints</vt:lpstr>
      <vt:lpstr>Title IX Grievance Procedure:  Title IX Coordinator Actions Upon Receipt of Complain</vt:lpstr>
      <vt:lpstr>Title IX Grievance Procedure:  Title IX Coordinator May Initiate Complaint</vt:lpstr>
      <vt:lpstr>Title IX Grievance Procedure:  Title IX Coordinator Actions Upon Receipt of Complain</vt:lpstr>
      <vt:lpstr>Title IX Grievance Procedure:  Sex-based Harassment Complaints</vt:lpstr>
      <vt:lpstr>Title IX Grievance Procedure:  Complaint Dismissals</vt:lpstr>
      <vt:lpstr>Title IX Grievance Procedure:  Complaint Dismissals</vt:lpstr>
      <vt:lpstr>Title IX Grievance Procedure:  Notice of Allegations</vt:lpstr>
      <vt:lpstr>Title IX Grievance Procedure:  Consolidation of Complaints</vt:lpstr>
      <vt:lpstr>Title IX Grievance Procedure:  Investigation</vt:lpstr>
      <vt:lpstr>Title IX Grievance Procedure:  Review of Evidence</vt:lpstr>
      <vt:lpstr>Title IX Grievance Procedure:  Determination</vt:lpstr>
      <vt:lpstr>Title IX Grievance Procedure:  Disciplinary Sanctions and Remedies</vt:lpstr>
      <vt:lpstr>Title IX Grievance Procedure:  Emergency Removals </vt:lpstr>
      <vt:lpstr>Title IX Grievance Procedure:  Appeals</vt:lpstr>
      <vt:lpstr>Title IX Grievance Procedure:  Privacy and Confidentiality</vt:lpstr>
      <vt:lpstr>Title IX Grievance Procedure:  Informal Resolution</vt:lpstr>
      <vt:lpstr>Title IX Grievance Procedure:  Informal Resolution Notice</vt:lpstr>
      <vt:lpstr>Title IX Grievance Procedure:  Supportive Measures</vt:lpstr>
      <vt:lpstr>Title IX Grievance Procedure:  Supportive Measures</vt:lpstr>
      <vt:lpstr>Title IX Grievance Procedure:  Supportive Measures Modifications</vt:lpstr>
      <vt:lpstr>Title IX Grievance Procedure:  Retaliation</vt:lpstr>
      <vt:lpstr>What is Bias?</vt:lpstr>
      <vt:lpstr>What is Conflict of Interest?</vt:lpstr>
      <vt:lpstr>  Understanding Relevance</vt:lpstr>
      <vt:lpstr>Investigation Planning/Pointers</vt:lpstr>
      <vt:lpstr>Interviewing</vt:lpstr>
      <vt:lpstr>Interview Tips</vt:lpstr>
      <vt:lpstr>Interview Tips Continued…</vt:lpstr>
      <vt:lpstr>Interview Tips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Dave and Lis Richard</dc:creator>
  <cp:lastModifiedBy>Don Knapp</cp:lastModifiedBy>
  <cp:revision>70</cp:revision>
  <cp:lastPrinted>2023-08-21T23:11:41Z</cp:lastPrinted>
  <dcterms:created xsi:type="dcterms:W3CDTF">2021-01-19T17:51:33Z</dcterms:created>
  <dcterms:modified xsi:type="dcterms:W3CDTF">2024-08-27T15:13:30Z</dcterms:modified>
</cp:coreProperties>
</file>